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714" r:id="rId2"/>
    <p:sldId id="5860" r:id="rId3"/>
    <p:sldId id="5861" r:id="rId4"/>
    <p:sldId id="5862" r:id="rId5"/>
    <p:sldId id="5863" r:id="rId6"/>
    <p:sldId id="5864" r:id="rId7"/>
    <p:sldId id="5865" r:id="rId8"/>
    <p:sldId id="5866" r:id="rId9"/>
    <p:sldId id="5867" r:id="rId10"/>
    <p:sldId id="5868" r:id="rId11"/>
    <p:sldId id="5869" r:id="rId12"/>
    <p:sldId id="5873" r:id="rId13"/>
    <p:sldId id="5872" r:id="rId14"/>
    <p:sldId id="5874" r:id="rId15"/>
    <p:sldId id="5870" r:id="rId16"/>
    <p:sldId id="5871" r:id="rId17"/>
    <p:sldId id="5875" r:id="rId18"/>
    <p:sldId id="5877" r:id="rId19"/>
    <p:sldId id="58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110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A35AA-418B-674B-8E9A-8F121A8BAE8F}" type="datetimeFigureOut">
              <a:rPr lang="en-US" smtClean="0"/>
              <a:t>9/3/23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3CAC-D1C2-DB4D-ADF9-3AD8DD923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368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27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6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79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048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95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007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718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48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9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72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08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36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0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675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52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61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74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64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3328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5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bg2"/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433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3328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3328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56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3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32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28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731520" y="5486401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5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POULAMI DAS</a:t>
            </a:r>
          </a:p>
          <a:p>
            <a:pPr marL="0" marR="0" lvl="0" indent="0" algn="l" defTabSz="1219170" rtl="0" eaLnBrk="1" fontAlgn="auto" latinLnBrk="0" hangingPunct="1">
              <a:lnSpc>
                <a:spcPct val="3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charset="0"/>
                <a:cs typeface="Arial" charset="0"/>
              </a:rPr>
              <a:t>ECE,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709397" y="776789"/>
            <a:ext cx="10437925" cy="51906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ECE 382V:  QUANTUM COMPUTING SYSTEMS: </a:t>
            </a:r>
          </a:p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                   A SOFTWARE/ ARCHITECTURE PERSPECTIVE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QUANTUM ERROR </a:t>
            </a:r>
            <a:r>
              <a:rPr kumimoji="0" lang="en-US" sz="6400" b="1" i="0" u="none" strike="noStrike" kern="800" cap="all" spc="0" normalizeH="0" baseline="0" noProof="0" dirty="0" err="1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CORRECTIOn</a:t>
            </a:r>
            <a:endParaRPr kumimoji="0" lang="en-US" sz="6400" b="1" i="0" u="none" strike="noStrike" kern="800" cap="all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Arial Black" charset="0"/>
              <a:cs typeface="Arial Blac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33" y="426721"/>
            <a:ext cx="2503196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748ADE2-C7F0-75B2-A110-F3EBF5DEB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13"/>
          <a:stretch/>
        </p:blipFill>
        <p:spPr>
          <a:xfrm>
            <a:off x="1895440" y="1259757"/>
            <a:ext cx="9792813" cy="423635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Repetition Code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repetition code can correct bit-flip errors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5857F083-8A69-ED0F-25A6-1233B64FD418}"/>
              </a:ext>
            </a:extLst>
          </p:cNvPr>
          <p:cNvSpPr/>
          <p:nvPr/>
        </p:nvSpPr>
        <p:spPr bwMode="auto">
          <a:xfrm rot="4436091">
            <a:off x="4459825" y="1110409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98288-7089-C996-BA9A-2933EF569A53}"/>
              </a:ext>
            </a:extLst>
          </p:cNvPr>
          <p:cNvSpPr txBox="1"/>
          <p:nvPr/>
        </p:nvSpPr>
        <p:spPr>
          <a:xfrm>
            <a:off x="7869193" y="3059476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5C9412-75B5-7FBA-5F5B-A0E5CD77AD99}"/>
              </a:ext>
            </a:extLst>
          </p:cNvPr>
          <p:cNvSpPr txBox="1"/>
          <p:nvPr/>
        </p:nvSpPr>
        <p:spPr>
          <a:xfrm>
            <a:off x="7869193" y="4501794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BBA234-ED95-60ED-5435-E9725999C4E2}"/>
              </a:ext>
            </a:extLst>
          </p:cNvPr>
          <p:cNvSpPr txBox="1"/>
          <p:nvPr/>
        </p:nvSpPr>
        <p:spPr>
          <a:xfrm>
            <a:off x="7869194" y="3062924"/>
            <a:ext cx="37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7645CF-4032-4AD1-5CB0-C20F99F9ADCD}"/>
              </a:ext>
            </a:extLst>
          </p:cNvPr>
          <p:cNvCxnSpPr>
            <a:cxnSpLocks/>
          </p:cNvCxnSpPr>
          <p:nvPr/>
        </p:nvCxnSpPr>
        <p:spPr>
          <a:xfrm>
            <a:off x="6016870" y="1561408"/>
            <a:ext cx="0" cy="2056486"/>
          </a:xfrm>
          <a:prstGeom prst="line">
            <a:avLst/>
          </a:prstGeom>
          <a:noFill/>
          <a:ln w="76200" cap="flat" cmpd="sng" algn="ctr">
            <a:solidFill>
              <a:srgbClr val="EF255B"/>
            </a:solidFill>
            <a:prstDash val="solid"/>
            <a:miter lim="800000"/>
          </a:ln>
          <a:effectLst/>
        </p:spPr>
      </p:cxn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CC31BD29-CEDE-6A6C-0364-813FDA34E95F}"/>
              </a:ext>
            </a:extLst>
          </p:cNvPr>
          <p:cNvSpPr/>
          <p:nvPr/>
        </p:nvSpPr>
        <p:spPr bwMode="auto">
          <a:xfrm rot="4436091">
            <a:off x="4650059" y="1686746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43CA030-29C0-8226-FE8F-2A22AEF38AE0}"/>
              </a:ext>
            </a:extLst>
          </p:cNvPr>
          <p:cNvCxnSpPr>
            <a:cxnSpLocks/>
          </p:cNvCxnSpPr>
          <p:nvPr/>
        </p:nvCxnSpPr>
        <p:spPr>
          <a:xfrm>
            <a:off x="6474070" y="2284636"/>
            <a:ext cx="0" cy="1326878"/>
          </a:xfrm>
          <a:prstGeom prst="line">
            <a:avLst/>
          </a:prstGeom>
          <a:noFill/>
          <a:ln w="76200" cap="flat" cmpd="sng" algn="ctr">
            <a:solidFill>
              <a:srgbClr val="EF255B"/>
            </a:solidFill>
            <a:prstDash val="solid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6DC638-DF71-9345-C3FC-30B9EFC6F915}"/>
              </a:ext>
            </a:extLst>
          </p:cNvPr>
          <p:cNvCxnSpPr>
            <a:cxnSpLocks/>
          </p:cNvCxnSpPr>
          <p:nvPr/>
        </p:nvCxnSpPr>
        <p:spPr>
          <a:xfrm>
            <a:off x="6902243" y="2284636"/>
            <a:ext cx="0" cy="1856952"/>
          </a:xfrm>
          <a:prstGeom prst="line">
            <a:avLst/>
          </a:prstGeom>
          <a:noFill/>
          <a:ln w="76200" cap="flat" cmpd="sng" algn="ctr">
            <a:solidFill>
              <a:srgbClr val="EF255B"/>
            </a:solidFill>
            <a:prstDash val="solid"/>
            <a:miter lim="800000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F90EAA-809C-512F-108D-39556EABA6A8}"/>
              </a:ext>
            </a:extLst>
          </p:cNvPr>
          <p:cNvSpPr txBox="1"/>
          <p:nvPr/>
        </p:nvSpPr>
        <p:spPr>
          <a:xfrm>
            <a:off x="7869193" y="4494370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51" name="Lightning Bolt 50">
            <a:extLst>
              <a:ext uri="{FF2B5EF4-FFF2-40B4-BE49-F238E27FC236}">
                <a16:creationId xmlns:a16="http://schemas.microsoft.com/office/drawing/2014/main" id="{5419F7FB-7F0D-3472-01F1-8E743153F114}"/>
              </a:ext>
            </a:extLst>
          </p:cNvPr>
          <p:cNvSpPr/>
          <p:nvPr/>
        </p:nvSpPr>
        <p:spPr bwMode="auto">
          <a:xfrm rot="4436091">
            <a:off x="4718366" y="2285185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25EF2E-7846-1498-DB56-1378193ED6A8}"/>
              </a:ext>
            </a:extLst>
          </p:cNvPr>
          <p:cNvCxnSpPr>
            <a:cxnSpLocks/>
          </p:cNvCxnSpPr>
          <p:nvPr/>
        </p:nvCxnSpPr>
        <p:spPr>
          <a:xfrm>
            <a:off x="7315114" y="2898719"/>
            <a:ext cx="0" cy="1196783"/>
          </a:xfrm>
          <a:prstGeom prst="line">
            <a:avLst/>
          </a:prstGeom>
          <a:noFill/>
          <a:ln w="76200" cap="flat" cmpd="sng" algn="ctr">
            <a:solidFill>
              <a:srgbClr val="EF255B"/>
            </a:solidFill>
            <a:prstDash val="solid"/>
            <a:miter lim="800000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09EA6F-37FB-6936-12B2-520AD395DD01}"/>
              </a:ext>
            </a:extLst>
          </p:cNvPr>
          <p:cNvSpPr txBox="1"/>
          <p:nvPr/>
        </p:nvSpPr>
        <p:spPr>
          <a:xfrm>
            <a:off x="1197814" y="137335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/>
              </a:rPr>
              <a:t>q[0]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B986A7-276E-9172-2C7A-2C69124716D4}"/>
              </a:ext>
            </a:extLst>
          </p:cNvPr>
          <p:cNvSpPr txBox="1"/>
          <p:nvPr/>
        </p:nvSpPr>
        <p:spPr>
          <a:xfrm>
            <a:off x="1197813" y="198066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/>
              </a:rPr>
              <a:t>q[1]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8A4820-1AB5-F07D-8AF8-242D9C9EC470}"/>
              </a:ext>
            </a:extLst>
          </p:cNvPr>
          <p:cNvSpPr txBox="1"/>
          <p:nvPr/>
        </p:nvSpPr>
        <p:spPr>
          <a:xfrm>
            <a:off x="1223419" y="2597811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/>
              </a:rPr>
              <a:t>q[2]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34DCFD-770B-2E0A-BE3D-B850617D07AC}"/>
              </a:ext>
            </a:extLst>
          </p:cNvPr>
          <p:cNvSpPr/>
          <p:nvPr/>
        </p:nvSpPr>
        <p:spPr>
          <a:xfrm>
            <a:off x="10037829" y="4534899"/>
            <a:ext cx="1775230" cy="7315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87D853-60BF-FC7B-E048-5A052AB0F685}"/>
              </a:ext>
            </a:extLst>
          </p:cNvPr>
          <p:cNvSpPr txBox="1"/>
          <p:nvPr/>
        </p:nvSpPr>
        <p:spPr>
          <a:xfrm>
            <a:off x="10085228" y="4575919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4C4B8-D7EE-FEAE-D2BF-EAD284D4FE7D}"/>
              </a:ext>
            </a:extLst>
          </p:cNvPr>
          <p:cNvSpPr txBox="1"/>
          <p:nvPr/>
        </p:nvSpPr>
        <p:spPr>
          <a:xfrm>
            <a:off x="10288099" y="4575919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6E87C-317F-671E-575E-8B8130C32605}"/>
              </a:ext>
            </a:extLst>
          </p:cNvPr>
          <p:cNvSpPr txBox="1"/>
          <p:nvPr/>
        </p:nvSpPr>
        <p:spPr>
          <a:xfrm>
            <a:off x="10663523" y="4575919"/>
            <a:ext cx="136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033207-661D-F3BA-2CF2-66A376835794}"/>
              </a:ext>
            </a:extLst>
          </p:cNvPr>
          <p:cNvSpPr txBox="1"/>
          <p:nvPr/>
        </p:nvSpPr>
        <p:spPr>
          <a:xfrm>
            <a:off x="10085228" y="4902002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800F85-F505-2F35-6918-A9EFADB9D00E}"/>
              </a:ext>
            </a:extLst>
          </p:cNvPr>
          <p:cNvSpPr txBox="1"/>
          <p:nvPr/>
        </p:nvSpPr>
        <p:spPr>
          <a:xfrm>
            <a:off x="10304290" y="4902002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9FB419-CAEC-A4A0-FAE6-35C767C41B06}"/>
              </a:ext>
            </a:extLst>
          </p:cNvPr>
          <p:cNvSpPr txBox="1"/>
          <p:nvPr/>
        </p:nvSpPr>
        <p:spPr>
          <a:xfrm>
            <a:off x="10652978" y="4890583"/>
            <a:ext cx="132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q[0]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96D91-5190-D7AD-A7D4-155FC154EE89}"/>
              </a:ext>
            </a:extLst>
          </p:cNvPr>
          <p:cNvSpPr txBox="1"/>
          <p:nvPr/>
        </p:nvSpPr>
        <p:spPr>
          <a:xfrm>
            <a:off x="10074899" y="5243174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926F4-76B4-733E-E434-251F67C5A7B1}"/>
              </a:ext>
            </a:extLst>
          </p:cNvPr>
          <p:cNvSpPr txBox="1"/>
          <p:nvPr/>
        </p:nvSpPr>
        <p:spPr>
          <a:xfrm>
            <a:off x="10283559" y="5232303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4F9F39-259C-3FBE-9B68-52B1DAC1949F}"/>
              </a:ext>
            </a:extLst>
          </p:cNvPr>
          <p:cNvSpPr txBox="1"/>
          <p:nvPr/>
        </p:nvSpPr>
        <p:spPr>
          <a:xfrm>
            <a:off x="10663523" y="5221432"/>
            <a:ext cx="132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q[1]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7C781D-7D6A-23F8-2E98-23A4307C8888}"/>
              </a:ext>
            </a:extLst>
          </p:cNvPr>
          <p:cNvSpPr txBox="1"/>
          <p:nvPr/>
        </p:nvSpPr>
        <p:spPr>
          <a:xfrm>
            <a:off x="10085228" y="5554477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823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10E9BA-00E6-715F-4F9C-8F1663B3CBA6}"/>
              </a:ext>
            </a:extLst>
          </p:cNvPr>
          <p:cNvSpPr txBox="1"/>
          <p:nvPr/>
        </p:nvSpPr>
        <p:spPr>
          <a:xfrm>
            <a:off x="10304290" y="5552692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CB1DB7-A2FA-17F4-BD37-BB6A9A05190C}"/>
              </a:ext>
            </a:extLst>
          </p:cNvPr>
          <p:cNvSpPr txBox="1"/>
          <p:nvPr/>
        </p:nvSpPr>
        <p:spPr>
          <a:xfrm>
            <a:off x="10658983" y="5536096"/>
            <a:ext cx="132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255B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q[2]</a:t>
            </a:r>
          </a:p>
        </p:txBody>
      </p:sp>
    </p:spTree>
    <p:extLst>
      <p:ext uri="{BB962C8B-B14F-4D97-AF65-F5344CB8AC3E}">
        <p14:creationId xmlns:p14="http://schemas.microsoft.com/office/powerpoint/2010/main" val="186976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33" grpId="1" animBg="1"/>
      <p:bldP spid="34" grpId="0"/>
      <p:bldP spid="34" grpId="1"/>
      <p:bldP spid="35" grpId="0"/>
      <p:bldP spid="35" grpId="1"/>
      <p:bldP spid="39" grpId="0"/>
      <p:bldP spid="39" grpId="1"/>
      <p:bldP spid="39" grpId="2"/>
      <p:bldP spid="44" grpId="0" animBg="1"/>
      <p:bldP spid="44" grpId="1" animBg="1"/>
      <p:bldP spid="47" grpId="0"/>
      <p:bldP spid="51" grpId="0" animBg="1"/>
      <p:bldP spid="36" grpId="0"/>
      <p:bldP spid="37" grpId="0"/>
      <p:bldP spid="38" grpId="0"/>
      <p:bldP spid="41" grpId="0"/>
      <p:bldP spid="42" grpId="0"/>
      <p:bldP spid="43" grpId="0"/>
      <p:bldP spid="48" grpId="0"/>
      <p:bldP spid="49" grpId="0"/>
      <p:bldP spid="50" grpId="0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9-bit 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redundancy, computation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hard using Shor’s code [X,Z are easy]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8CF653D-4075-66E8-760E-E554B141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18" y="1171874"/>
            <a:ext cx="7461078" cy="48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Steane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7-bit Code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redundancy than Shor’ code, computation of T is still hard [X, Z, CNOT, and H are easy]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12E6A-F046-BD87-5469-9918CF43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94" y="1464486"/>
            <a:ext cx="8775126" cy="39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Recursion</a:t>
            </a:r>
            <a:r>
              <a:rPr lang="en-US" dirty="0">
                <a:solidFill>
                  <a:srgbClr val="BE5700"/>
                </a:solidFill>
              </a:rPr>
              <a:t>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Greater Fault Protection?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Greater redundancy for greater fault protection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009E65-57D9-8C28-66CA-41B6B8F0B062}"/>
              </a:ext>
            </a:extLst>
          </p:cNvPr>
          <p:cNvSpPr txBox="1"/>
          <p:nvPr/>
        </p:nvSpPr>
        <p:spPr>
          <a:xfrm>
            <a:off x="1187626" y="1513187"/>
            <a:ext cx="312906" cy="369332"/>
          </a:xfrm>
          <a:prstGeom prst="rect">
            <a:avLst/>
          </a:prstGeom>
          <a:noFill/>
          <a:ln>
            <a:solidFill>
              <a:srgbClr val="D6DAD3">
                <a:lumMod val="1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CFE5E8-E766-10A6-DE4D-71790E56BC46}"/>
              </a:ext>
            </a:extLst>
          </p:cNvPr>
          <p:cNvSpPr txBox="1"/>
          <p:nvPr/>
        </p:nvSpPr>
        <p:spPr>
          <a:xfrm>
            <a:off x="2584626" y="1513187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7E10F1-7DEC-29A8-1330-7F39D5D59AA2}"/>
              </a:ext>
            </a:extLst>
          </p:cNvPr>
          <p:cNvSpPr txBox="1"/>
          <p:nvPr/>
        </p:nvSpPr>
        <p:spPr>
          <a:xfrm>
            <a:off x="2897532" y="1513187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074C3-83A4-38A0-E239-ABAB21962C43}"/>
              </a:ext>
            </a:extLst>
          </p:cNvPr>
          <p:cNvSpPr txBox="1"/>
          <p:nvPr/>
        </p:nvSpPr>
        <p:spPr>
          <a:xfrm>
            <a:off x="3210438" y="1513187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71CA0C63-9789-3B99-C02E-8275FABB8F65}"/>
              </a:ext>
            </a:extLst>
          </p:cNvPr>
          <p:cNvSpPr/>
          <p:nvPr/>
        </p:nvSpPr>
        <p:spPr>
          <a:xfrm>
            <a:off x="1856673" y="1548886"/>
            <a:ext cx="381000" cy="297934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F7C145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A816B649-B32B-D46C-72B9-F30EF3DD6958}"/>
              </a:ext>
            </a:extLst>
          </p:cNvPr>
          <p:cNvSpPr/>
          <p:nvPr/>
        </p:nvSpPr>
        <p:spPr>
          <a:xfrm>
            <a:off x="4307773" y="1548886"/>
            <a:ext cx="381000" cy="297934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F7C145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F6808F-EE08-BACF-4654-0353A1FE1108}"/>
              </a:ext>
            </a:extLst>
          </p:cNvPr>
          <p:cNvSpPr txBox="1"/>
          <p:nvPr/>
        </p:nvSpPr>
        <p:spPr>
          <a:xfrm>
            <a:off x="5282161" y="1513187"/>
            <a:ext cx="31290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6E6EA-D103-E772-A487-AB34B3699E5C}"/>
              </a:ext>
            </a:extLst>
          </p:cNvPr>
          <p:cNvSpPr txBox="1"/>
          <p:nvPr/>
        </p:nvSpPr>
        <p:spPr>
          <a:xfrm>
            <a:off x="5595067" y="1513187"/>
            <a:ext cx="31290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532512-6C0D-7A98-2E5A-E8CD9FD38CC5}"/>
              </a:ext>
            </a:extLst>
          </p:cNvPr>
          <p:cNvSpPr txBox="1"/>
          <p:nvPr/>
        </p:nvSpPr>
        <p:spPr>
          <a:xfrm>
            <a:off x="5907973" y="1513187"/>
            <a:ext cx="31290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5B5551-7CB9-9349-9D72-81FCE93F865E}"/>
              </a:ext>
            </a:extLst>
          </p:cNvPr>
          <p:cNvSpPr txBox="1"/>
          <p:nvPr/>
        </p:nvSpPr>
        <p:spPr>
          <a:xfrm>
            <a:off x="6728072" y="1513187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170C8D-AB65-BF9C-5BB1-1F03B6130950}"/>
              </a:ext>
            </a:extLst>
          </p:cNvPr>
          <p:cNvSpPr txBox="1"/>
          <p:nvPr/>
        </p:nvSpPr>
        <p:spPr>
          <a:xfrm>
            <a:off x="7040978" y="1513187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A90354-A2A9-5CC9-0117-25649DDD8477}"/>
              </a:ext>
            </a:extLst>
          </p:cNvPr>
          <p:cNvSpPr txBox="1"/>
          <p:nvPr/>
        </p:nvSpPr>
        <p:spPr>
          <a:xfrm>
            <a:off x="7353884" y="1513187"/>
            <a:ext cx="31290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47F88A-1657-4C6B-D9F0-DDE399FEA997}"/>
              </a:ext>
            </a:extLst>
          </p:cNvPr>
          <p:cNvSpPr txBox="1"/>
          <p:nvPr/>
        </p:nvSpPr>
        <p:spPr>
          <a:xfrm>
            <a:off x="8112372" y="1513187"/>
            <a:ext cx="31290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4D2899-A04C-4820-D221-6C9FE4987383}"/>
              </a:ext>
            </a:extLst>
          </p:cNvPr>
          <p:cNvSpPr txBox="1"/>
          <p:nvPr/>
        </p:nvSpPr>
        <p:spPr>
          <a:xfrm>
            <a:off x="8425278" y="1513187"/>
            <a:ext cx="31290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DBB84E-64CD-A4CD-B895-93E7B752507D}"/>
              </a:ext>
            </a:extLst>
          </p:cNvPr>
          <p:cNvSpPr txBox="1"/>
          <p:nvPr/>
        </p:nvSpPr>
        <p:spPr>
          <a:xfrm>
            <a:off x="8738184" y="1513187"/>
            <a:ext cx="31290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551050-E708-B05E-2D89-94F91B542191}"/>
              </a:ext>
            </a:extLst>
          </p:cNvPr>
          <p:cNvSpPr txBox="1"/>
          <p:nvPr/>
        </p:nvSpPr>
        <p:spPr>
          <a:xfrm>
            <a:off x="2699467" y="21100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TMR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0EDE0A-8F81-0300-E076-B2FB802C11A3}"/>
              </a:ext>
            </a:extLst>
          </p:cNvPr>
          <p:cNvSpPr txBox="1"/>
          <p:nvPr/>
        </p:nvSpPr>
        <p:spPr>
          <a:xfrm>
            <a:off x="6431837" y="337301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22539"/>
                </a:solidFill>
                <a:latin typeface="Arial" charset="0"/>
              </a:rPr>
              <a:t>TMR-of-TMR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862A5-035C-CCBE-6224-6058BBC51780}"/>
              </a:ext>
            </a:extLst>
          </p:cNvPr>
          <p:cNvSpPr txBox="1"/>
          <p:nvPr/>
        </p:nvSpPr>
        <p:spPr>
          <a:xfrm>
            <a:off x="6674791" y="2746396"/>
            <a:ext cx="312906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DB4FA8-9598-4A74-0987-289101971C8D}"/>
              </a:ext>
            </a:extLst>
          </p:cNvPr>
          <p:cNvSpPr txBox="1"/>
          <p:nvPr/>
        </p:nvSpPr>
        <p:spPr>
          <a:xfrm>
            <a:off x="7063418" y="2751893"/>
            <a:ext cx="31290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FA02B8-17A9-3633-5A11-B2973AD5AAEE}"/>
              </a:ext>
            </a:extLst>
          </p:cNvPr>
          <p:cNvSpPr txBox="1"/>
          <p:nvPr/>
        </p:nvSpPr>
        <p:spPr>
          <a:xfrm>
            <a:off x="7457055" y="2746396"/>
            <a:ext cx="312906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b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1BBD326B-F386-1B02-22B2-F2B1DCBCEBA2}"/>
              </a:ext>
            </a:extLst>
          </p:cNvPr>
          <p:cNvSpPr/>
          <p:nvPr/>
        </p:nvSpPr>
        <p:spPr>
          <a:xfrm rot="16200000">
            <a:off x="5706284" y="1626971"/>
            <a:ext cx="156453" cy="966232"/>
          </a:xfrm>
          <a:prstGeom prst="leftBrace">
            <a:avLst/>
          </a:prstGeom>
          <a:noFill/>
          <a:ln w="25400" cap="flat" cmpd="sng" algn="ctr">
            <a:solidFill>
              <a:srgbClr val="00206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253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9E83EB1E-A769-9859-8E01-96F929F47FBE}"/>
              </a:ext>
            </a:extLst>
          </p:cNvPr>
          <p:cNvSpPr/>
          <p:nvPr/>
        </p:nvSpPr>
        <p:spPr>
          <a:xfrm rot="16200000">
            <a:off x="7146203" y="1664038"/>
            <a:ext cx="156453" cy="966232"/>
          </a:xfrm>
          <a:prstGeom prst="leftBrace">
            <a:avLst/>
          </a:prstGeom>
          <a:noFill/>
          <a:ln w="25400" cap="flat" cmpd="sng" algn="ctr">
            <a:solidFill>
              <a:srgbClr val="00206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253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55F82EF7-24CD-EE07-F9F9-6742093E8BA6}"/>
              </a:ext>
            </a:extLst>
          </p:cNvPr>
          <p:cNvSpPr/>
          <p:nvPr/>
        </p:nvSpPr>
        <p:spPr>
          <a:xfrm rot="16200000">
            <a:off x="8517262" y="1664038"/>
            <a:ext cx="156453" cy="966232"/>
          </a:xfrm>
          <a:prstGeom prst="leftBrace">
            <a:avLst/>
          </a:prstGeom>
          <a:noFill/>
          <a:ln w="25400" cap="flat" cmpd="sng" algn="ctr">
            <a:solidFill>
              <a:srgbClr val="00206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253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854511-F7D2-888D-0A3B-BC0A667C69A1}"/>
              </a:ext>
            </a:extLst>
          </p:cNvPr>
          <p:cNvCxnSpPr/>
          <p:nvPr/>
        </p:nvCxnSpPr>
        <p:spPr>
          <a:xfrm>
            <a:off x="5796321" y="2225381"/>
            <a:ext cx="635516" cy="451643"/>
          </a:xfrm>
          <a:prstGeom prst="straightConnector1">
            <a:avLst/>
          </a:prstGeom>
          <a:noFill/>
          <a:ln w="25400" cap="flat" cmpd="sng" algn="ctr">
            <a:solidFill>
              <a:srgbClr val="00206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42F48D-0A80-E530-2717-C246B89CB820}"/>
              </a:ext>
            </a:extLst>
          </p:cNvPr>
          <p:cNvCxnSpPr>
            <a:cxnSpLocks/>
          </p:cNvCxnSpPr>
          <p:nvPr/>
        </p:nvCxnSpPr>
        <p:spPr>
          <a:xfrm>
            <a:off x="7224429" y="2294753"/>
            <a:ext cx="0" cy="382271"/>
          </a:xfrm>
          <a:prstGeom prst="straightConnector1">
            <a:avLst/>
          </a:prstGeom>
          <a:noFill/>
          <a:ln w="25400" cap="flat" cmpd="sng" algn="ctr">
            <a:solidFill>
              <a:srgbClr val="00206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C41DD8-7CE8-DDA1-042C-5F6EB277B67A}"/>
              </a:ext>
            </a:extLst>
          </p:cNvPr>
          <p:cNvCxnSpPr>
            <a:cxnSpLocks/>
          </p:cNvCxnSpPr>
          <p:nvPr/>
        </p:nvCxnSpPr>
        <p:spPr>
          <a:xfrm flipH="1">
            <a:off x="7867826" y="2268073"/>
            <a:ext cx="774166" cy="478323"/>
          </a:xfrm>
          <a:prstGeom prst="straightConnector1">
            <a:avLst/>
          </a:prstGeom>
          <a:noFill/>
          <a:ln w="25400" cap="flat" cmpd="sng" algn="ctr">
            <a:solidFill>
              <a:srgbClr val="00206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F5796-D4E1-FBD6-9129-E6A3D9D41F28}"/>
              </a:ext>
            </a:extLst>
          </p:cNvPr>
          <p:cNvSpPr txBox="1"/>
          <p:nvPr/>
        </p:nvSpPr>
        <p:spPr>
          <a:xfrm>
            <a:off x="670505" y="4082581"/>
            <a:ext cx="10887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2060"/>
                </a:solidFill>
                <a:latin typeface="Arial" charset="0"/>
              </a:rPr>
              <a:t>What is the minimum number of errors that can cause the TMR-of-TMR to fail?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E7B9682B-6DBA-1286-ED07-F34397F584BA}"/>
              </a:ext>
            </a:extLst>
          </p:cNvPr>
          <p:cNvSpPr/>
          <p:nvPr/>
        </p:nvSpPr>
        <p:spPr>
          <a:xfrm rot="16200000">
            <a:off x="2989515" y="1548744"/>
            <a:ext cx="156453" cy="966232"/>
          </a:xfrm>
          <a:prstGeom prst="leftBrace">
            <a:avLst/>
          </a:prstGeom>
          <a:noFill/>
          <a:ln w="25400" cap="flat" cmpd="sng" algn="ctr">
            <a:solidFill>
              <a:srgbClr val="00206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253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413897F3-11DB-D5AF-33C4-F25384067219}"/>
              </a:ext>
            </a:extLst>
          </p:cNvPr>
          <p:cNvSpPr/>
          <p:nvPr/>
        </p:nvSpPr>
        <p:spPr>
          <a:xfrm rot="16200000">
            <a:off x="7184251" y="2827690"/>
            <a:ext cx="156453" cy="966232"/>
          </a:xfrm>
          <a:prstGeom prst="leftBrace">
            <a:avLst/>
          </a:prstGeom>
          <a:noFill/>
          <a:ln w="25400" cap="flat" cmpd="sng" algn="ctr">
            <a:solidFill>
              <a:srgbClr val="00206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253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51793D-9521-93F1-5A2A-8F107769FC99}"/>
              </a:ext>
            </a:extLst>
          </p:cNvPr>
          <p:cNvSpPr txBox="1"/>
          <p:nvPr/>
        </p:nvSpPr>
        <p:spPr>
          <a:xfrm>
            <a:off x="249757" y="5063316"/>
            <a:ext cx="11942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C00000"/>
                </a:solidFill>
                <a:latin typeface="Arial" charset="0"/>
              </a:rPr>
              <a:t>Concatenation code: 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Take a qubit and encode it in the 7-qubit </a:t>
            </a:r>
            <a:r>
              <a:rPr lang="en-US" sz="2400" dirty="0" err="1">
                <a:solidFill>
                  <a:srgbClr val="002060"/>
                </a:solidFill>
                <a:latin typeface="Arial" charset="0"/>
              </a:rPr>
              <a:t>Steane</a:t>
            </a:r>
            <a:r>
              <a:rPr lang="en-US" sz="2400" dirty="0">
                <a:solidFill>
                  <a:srgbClr val="002060"/>
                </a:solidFill>
                <a:latin typeface="Arial" charset="0"/>
              </a:rPr>
              <a:t> code.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2060"/>
                </a:solidFill>
                <a:latin typeface="Arial" charset="0"/>
              </a:rPr>
              <a:t>Take each physical qubit that is part of the logical qubit &amp; RE-ENCODE in 7-qubit code </a:t>
            </a:r>
          </a:p>
        </p:txBody>
      </p:sp>
    </p:spTree>
    <p:extLst>
      <p:ext uri="{BB962C8B-B14F-4D97-AF65-F5344CB8AC3E}">
        <p14:creationId xmlns:p14="http://schemas.microsoft.com/office/powerpoint/2010/main" val="377905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3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Steane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49-bit Code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Steane</a:t>
            </a:r>
            <a:r>
              <a:rPr lang="en-US" dirty="0"/>
              <a:t> 49-bit code can correct up to 4 errors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43A06-94B4-66B2-AD78-C2C5E1235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2"/>
          <a:stretch/>
        </p:blipFill>
        <p:spPr>
          <a:xfrm>
            <a:off x="1358285" y="1636295"/>
            <a:ext cx="9156700" cy="41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Error Correction: Overview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Errors are detected by using syndrome extraction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decoding the syndromes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B8AB5D-98B5-4F38-8000-4F044728B988}"/>
              </a:ext>
            </a:extLst>
          </p:cNvPr>
          <p:cNvSpPr txBox="1"/>
          <p:nvPr/>
        </p:nvSpPr>
        <p:spPr>
          <a:xfrm>
            <a:off x="157280" y="1054167"/>
            <a:ext cx="1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>
                    <a:lumMod val="50000"/>
                  </a:srgbClr>
                </a:solidFill>
                <a:cs typeface="Calibri" panose="020F0502020204030204" pitchFamily="34" charset="0"/>
              </a:rPr>
              <a:t>QEC involves syndrome (parity) extraction and decoding to identify errors</a:t>
            </a:r>
          </a:p>
        </p:txBody>
      </p:sp>
      <p:sp>
        <p:nvSpPr>
          <p:cNvPr id="56" name="Rounded Rectangular Callout 10">
            <a:extLst>
              <a:ext uri="{FF2B5EF4-FFF2-40B4-BE49-F238E27FC236}">
                <a16:creationId xmlns:a16="http://schemas.microsoft.com/office/drawing/2014/main" id="{27AB4ED9-C46E-8E1F-C8DA-CC8C8B574A2D}"/>
              </a:ext>
            </a:extLst>
          </p:cNvPr>
          <p:cNvSpPr/>
          <p:nvPr/>
        </p:nvSpPr>
        <p:spPr>
          <a:xfrm>
            <a:off x="1144349" y="1880920"/>
            <a:ext cx="3080058" cy="5232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rPr>
              <a:t>Decoder</a:t>
            </a:r>
          </a:p>
        </p:txBody>
      </p:sp>
      <p:sp>
        <p:nvSpPr>
          <p:cNvPr id="57" name="Rounded Rectangular Callout 10">
            <a:extLst>
              <a:ext uri="{FF2B5EF4-FFF2-40B4-BE49-F238E27FC236}">
                <a16:creationId xmlns:a16="http://schemas.microsoft.com/office/drawing/2014/main" id="{CD0C8A57-35D6-4B37-0D8D-7741C4DA5FE2}"/>
              </a:ext>
            </a:extLst>
          </p:cNvPr>
          <p:cNvSpPr/>
          <p:nvPr/>
        </p:nvSpPr>
        <p:spPr>
          <a:xfrm>
            <a:off x="1111045" y="3184394"/>
            <a:ext cx="1523379" cy="81091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rPr>
              <a:t>Control</a:t>
            </a:r>
          </a:p>
          <a:p>
            <a:pPr algn="ctr"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rPr>
              <a:t>Processor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BB884E4-114B-0AD5-310B-C870160EC7CD}"/>
              </a:ext>
            </a:extLst>
          </p:cNvPr>
          <p:cNvCxnSpPr>
            <a:cxnSpLocks/>
          </p:cNvCxnSpPr>
          <p:nvPr/>
        </p:nvCxnSpPr>
        <p:spPr>
          <a:xfrm>
            <a:off x="1900565" y="4020018"/>
            <a:ext cx="0" cy="746623"/>
          </a:xfrm>
          <a:prstGeom prst="line">
            <a:avLst/>
          </a:prstGeom>
          <a:noFill/>
          <a:ln w="31750" cap="flat" cmpd="sng" algn="ctr">
            <a:solidFill>
              <a:srgbClr val="0072C6">
                <a:lumMod val="5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4D22249-833F-0B99-0ACC-04715E2A9B36}"/>
              </a:ext>
            </a:extLst>
          </p:cNvPr>
          <p:cNvCxnSpPr>
            <a:cxnSpLocks/>
          </p:cNvCxnSpPr>
          <p:nvPr/>
        </p:nvCxnSpPr>
        <p:spPr>
          <a:xfrm flipV="1">
            <a:off x="3483660" y="4003797"/>
            <a:ext cx="0" cy="1112072"/>
          </a:xfrm>
          <a:prstGeom prst="line">
            <a:avLst/>
          </a:prstGeom>
          <a:noFill/>
          <a:ln w="31750" cap="flat" cmpd="sng" algn="ctr">
            <a:solidFill>
              <a:srgbClr val="0072C6">
                <a:lumMod val="5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8366D7-328E-DD5D-1C75-F4E28705088E}"/>
              </a:ext>
            </a:extLst>
          </p:cNvPr>
          <p:cNvCxnSpPr>
            <a:cxnSpLocks/>
          </p:cNvCxnSpPr>
          <p:nvPr/>
        </p:nvCxnSpPr>
        <p:spPr>
          <a:xfrm>
            <a:off x="1909307" y="2404140"/>
            <a:ext cx="1404" cy="788747"/>
          </a:xfrm>
          <a:prstGeom prst="line">
            <a:avLst/>
          </a:prstGeom>
          <a:noFill/>
          <a:ln w="31750" cap="flat" cmpd="sng" algn="ctr">
            <a:solidFill>
              <a:srgbClr val="0072C6">
                <a:lumMod val="5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A3A68C-82EB-2413-871E-4AC7F81D61CD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3462717" y="2419935"/>
            <a:ext cx="1" cy="772952"/>
          </a:xfrm>
          <a:prstGeom prst="line">
            <a:avLst/>
          </a:prstGeom>
          <a:noFill/>
          <a:ln w="31750" cap="flat" cmpd="sng" algn="ctr">
            <a:solidFill>
              <a:srgbClr val="0072C6">
                <a:lumMod val="5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72679B-7DE8-F64E-8C51-D2C0F0BDD865}"/>
              </a:ext>
            </a:extLst>
          </p:cNvPr>
          <p:cNvGrpSpPr/>
          <p:nvPr/>
        </p:nvGrpSpPr>
        <p:grpSpPr>
          <a:xfrm>
            <a:off x="1111045" y="4766641"/>
            <a:ext cx="3018843" cy="1112072"/>
            <a:chOff x="406279" y="5133703"/>
            <a:chExt cx="3018843" cy="1112072"/>
          </a:xfrm>
        </p:grpSpPr>
        <p:sp>
          <p:nvSpPr>
            <p:cNvPr id="63" name="Rounded Rectangular Callout 10">
              <a:extLst>
                <a:ext uri="{FF2B5EF4-FFF2-40B4-BE49-F238E27FC236}">
                  <a16:creationId xmlns:a16="http://schemas.microsoft.com/office/drawing/2014/main" id="{118E992B-6D53-A5D5-D675-63D40855D0B2}"/>
                </a:ext>
              </a:extLst>
            </p:cNvPr>
            <p:cNvSpPr/>
            <p:nvPr/>
          </p:nvSpPr>
          <p:spPr>
            <a:xfrm>
              <a:off x="406279" y="5133703"/>
              <a:ext cx="3018843" cy="1112072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solidFill>
              <a:srgbClr val="EDF6F9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endParaRPr>
            </a:p>
            <a:p>
              <a:pPr algn="ctr">
                <a:defRPr/>
              </a:pPr>
              <a:endPara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rPr>
                <a:t>Qubits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9BCA53F-FD34-5BB2-D0C6-3787171561E3}"/>
                </a:ext>
              </a:extLst>
            </p:cNvPr>
            <p:cNvSpPr/>
            <p:nvPr/>
          </p:nvSpPr>
          <p:spPr bwMode="auto">
            <a:xfrm>
              <a:off x="596138" y="5265131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197870B-11CB-D58A-E662-25422CC59BBF}"/>
                </a:ext>
              </a:extLst>
            </p:cNvPr>
            <p:cNvSpPr/>
            <p:nvPr/>
          </p:nvSpPr>
          <p:spPr bwMode="auto">
            <a:xfrm>
              <a:off x="1151668" y="5265131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F9EB977-5A25-E31D-D830-30FB7B424F7B}"/>
                </a:ext>
              </a:extLst>
            </p:cNvPr>
            <p:cNvSpPr/>
            <p:nvPr/>
          </p:nvSpPr>
          <p:spPr bwMode="auto">
            <a:xfrm>
              <a:off x="1707198" y="5269622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EDB6351-6826-8935-22C4-CDB386936D39}"/>
                </a:ext>
              </a:extLst>
            </p:cNvPr>
            <p:cNvSpPr/>
            <p:nvPr/>
          </p:nvSpPr>
          <p:spPr bwMode="auto">
            <a:xfrm>
              <a:off x="2262728" y="5265131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2F300BE-BC08-F4D8-2C06-1BD4A462C285}"/>
                </a:ext>
              </a:extLst>
            </p:cNvPr>
            <p:cNvSpPr/>
            <p:nvPr/>
          </p:nvSpPr>
          <p:spPr bwMode="auto">
            <a:xfrm>
              <a:off x="2818258" y="5262213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9" name="Rounded Rectangular Callout 10">
            <a:extLst>
              <a:ext uri="{FF2B5EF4-FFF2-40B4-BE49-F238E27FC236}">
                <a16:creationId xmlns:a16="http://schemas.microsoft.com/office/drawing/2014/main" id="{E8056092-8D9C-1BE0-CD76-29ADC6BC8A94}"/>
              </a:ext>
            </a:extLst>
          </p:cNvPr>
          <p:cNvSpPr/>
          <p:nvPr/>
        </p:nvSpPr>
        <p:spPr>
          <a:xfrm>
            <a:off x="2701028" y="3192887"/>
            <a:ext cx="1523379" cy="81091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rPr>
              <a:t>Readout</a:t>
            </a:r>
          </a:p>
          <a:p>
            <a:pPr algn="ctr"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ea typeface="Cambria Math" panose="02040503050406030204" pitchFamily="18" charset="0"/>
                <a:cs typeface="Calibri" panose="020F0502020204030204" pitchFamily="34" charset="0"/>
              </a:rPr>
              <a:t>Interface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D0CA0A-FE35-BCCF-E728-1CD79C41CC2E}"/>
              </a:ext>
            </a:extLst>
          </p:cNvPr>
          <p:cNvSpPr txBox="1"/>
          <p:nvPr/>
        </p:nvSpPr>
        <p:spPr>
          <a:xfrm>
            <a:off x="3514852" y="2478168"/>
            <a:ext cx="14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Syndrome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809704-5F84-82CF-11D8-EF5AB33952E5}"/>
              </a:ext>
            </a:extLst>
          </p:cNvPr>
          <p:cNvSpPr txBox="1"/>
          <p:nvPr/>
        </p:nvSpPr>
        <p:spPr>
          <a:xfrm>
            <a:off x="3508128" y="2795720"/>
            <a:ext cx="1506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b="1" i="1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01…….01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3A2AC2-95AF-386F-65F5-F65FDF07A4CB}"/>
              </a:ext>
            </a:extLst>
          </p:cNvPr>
          <p:cNvSpPr txBox="1"/>
          <p:nvPr/>
        </p:nvSpPr>
        <p:spPr>
          <a:xfrm>
            <a:off x="453971" y="2483219"/>
            <a:ext cx="172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Correction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8DCEB-9882-768D-B3E0-FE9691480FA0}"/>
              </a:ext>
            </a:extLst>
          </p:cNvPr>
          <p:cNvSpPr txBox="1"/>
          <p:nvPr/>
        </p:nvSpPr>
        <p:spPr>
          <a:xfrm>
            <a:off x="179574" y="3927151"/>
            <a:ext cx="1729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QEC</a:t>
            </a:r>
          </a:p>
          <a:p>
            <a:pPr algn="ctr"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Instructions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3D8268-B300-B643-6C23-1F63FEC06A0B}"/>
              </a:ext>
            </a:extLst>
          </p:cNvPr>
          <p:cNvSpPr txBox="1"/>
          <p:nvPr/>
        </p:nvSpPr>
        <p:spPr>
          <a:xfrm>
            <a:off x="6555458" y="3231924"/>
            <a:ext cx="33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i="1" dirty="0">
                <a:solidFill>
                  <a:srgbClr val="003963"/>
                </a:solidFill>
                <a:cs typeface="Calibri" panose="020F0502020204030204" pitchFamily="34" charset="0"/>
              </a:rPr>
              <a:t>Did an error occur?</a:t>
            </a:r>
          </a:p>
        </p:txBody>
      </p:sp>
      <p:pic>
        <p:nvPicPr>
          <p:cNvPr id="75" name="Graphic 74" descr="Badge Question Mark with solid fill">
            <a:extLst>
              <a:ext uri="{FF2B5EF4-FFF2-40B4-BE49-F238E27FC236}">
                <a16:creationId xmlns:a16="http://schemas.microsoft.com/office/drawing/2014/main" id="{2050AB5A-CC3B-A26F-D5D2-F5BB8FB6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0729" y="3199211"/>
            <a:ext cx="548640" cy="54864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302A10C-E8F9-2398-9A94-54A147AB3CF9}"/>
              </a:ext>
            </a:extLst>
          </p:cNvPr>
          <p:cNvSpPr txBox="1"/>
          <p:nvPr/>
        </p:nvSpPr>
        <p:spPr>
          <a:xfrm>
            <a:off x="6555458" y="3763903"/>
            <a:ext cx="467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i="1" dirty="0">
                <a:solidFill>
                  <a:srgbClr val="003963"/>
                </a:solidFill>
                <a:cs typeface="Calibri" panose="020F0502020204030204" pitchFamily="34" charset="0"/>
              </a:rPr>
              <a:t>Where did the error occur?</a:t>
            </a:r>
          </a:p>
        </p:txBody>
      </p:sp>
      <p:pic>
        <p:nvPicPr>
          <p:cNvPr id="77" name="Graphic 76" descr="Badge Question Mark with solid fill">
            <a:extLst>
              <a:ext uri="{FF2B5EF4-FFF2-40B4-BE49-F238E27FC236}">
                <a16:creationId xmlns:a16="http://schemas.microsoft.com/office/drawing/2014/main" id="{75CA16EA-3FC1-18D7-5873-D1519AFEE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0729" y="3720416"/>
            <a:ext cx="548640" cy="54864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D339266-4865-D6DF-6AE3-A90A0F2CC24C}"/>
              </a:ext>
            </a:extLst>
          </p:cNvPr>
          <p:cNvSpPr txBox="1"/>
          <p:nvPr/>
        </p:nvSpPr>
        <p:spPr>
          <a:xfrm>
            <a:off x="6555459" y="4313929"/>
            <a:ext cx="467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i="1" dirty="0">
                <a:solidFill>
                  <a:srgbClr val="003963"/>
                </a:solidFill>
                <a:cs typeface="Calibri" panose="020F0502020204030204" pitchFamily="34" charset="0"/>
              </a:rPr>
              <a:t>What was the type of error?</a:t>
            </a:r>
          </a:p>
        </p:txBody>
      </p:sp>
      <p:pic>
        <p:nvPicPr>
          <p:cNvPr id="79" name="Graphic 78" descr="Badge Question Mark with solid fill">
            <a:extLst>
              <a:ext uri="{FF2B5EF4-FFF2-40B4-BE49-F238E27FC236}">
                <a16:creationId xmlns:a16="http://schemas.microsoft.com/office/drawing/2014/main" id="{4BF8702A-20AF-1805-9452-5708F831E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0729" y="4267627"/>
            <a:ext cx="548640" cy="54864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BD35B7D1-1DA1-CAB7-381C-38B52539DF4C}"/>
              </a:ext>
            </a:extLst>
          </p:cNvPr>
          <p:cNvGrpSpPr/>
          <p:nvPr/>
        </p:nvGrpSpPr>
        <p:grpSpPr>
          <a:xfrm>
            <a:off x="1687501" y="2779189"/>
            <a:ext cx="1921766" cy="1706147"/>
            <a:chOff x="7191221" y="3930995"/>
            <a:chExt cx="1921766" cy="1706147"/>
          </a:xfrm>
        </p:grpSpPr>
        <p:pic>
          <p:nvPicPr>
            <p:cNvPr id="81" name="Graphic 80" descr="Arrow: Rotate left with solid fill">
              <a:extLst>
                <a:ext uri="{FF2B5EF4-FFF2-40B4-BE49-F238E27FC236}">
                  <a16:creationId xmlns:a16="http://schemas.microsoft.com/office/drawing/2014/main" id="{CBEFA50F-71A8-AAAE-411C-321F0736C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1221" y="3930995"/>
              <a:ext cx="914400" cy="914400"/>
            </a:xfrm>
            <a:prstGeom prst="rect">
              <a:avLst/>
            </a:prstGeom>
          </p:spPr>
        </p:pic>
        <p:pic>
          <p:nvPicPr>
            <p:cNvPr id="82" name="Graphic 81" descr="Arrow: Rotate left with solid fill">
              <a:extLst>
                <a:ext uri="{FF2B5EF4-FFF2-40B4-BE49-F238E27FC236}">
                  <a16:creationId xmlns:a16="http://schemas.microsoft.com/office/drawing/2014/main" id="{DE1BAAD4-5042-0807-19AD-4798B7337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691843">
              <a:off x="7275965" y="4722742"/>
              <a:ext cx="914400" cy="914400"/>
            </a:xfrm>
            <a:prstGeom prst="rect">
              <a:avLst/>
            </a:prstGeom>
          </p:spPr>
        </p:pic>
        <p:pic>
          <p:nvPicPr>
            <p:cNvPr id="83" name="Graphic 82" descr="Arrow: Rotate left with solid fill">
              <a:extLst>
                <a:ext uri="{FF2B5EF4-FFF2-40B4-BE49-F238E27FC236}">
                  <a16:creationId xmlns:a16="http://schemas.microsoft.com/office/drawing/2014/main" id="{403750AB-3772-E14F-4ABE-0DCCAF843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820419">
              <a:off x="8198587" y="469612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Arrow: Rotate left with solid fill">
              <a:extLst>
                <a:ext uri="{FF2B5EF4-FFF2-40B4-BE49-F238E27FC236}">
                  <a16:creationId xmlns:a16="http://schemas.microsoft.com/office/drawing/2014/main" id="{F1E0C4EE-579E-1146-AB7E-56852C98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4761250">
              <a:off x="8154345" y="3930995"/>
              <a:ext cx="914400" cy="9144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B338E2-D678-4D14-8185-5D60FB9F8C99}"/>
              </a:ext>
            </a:extLst>
          </p:cNvPr>
          <p:cNvGrpSpPr/>
          <p:nvPr/>
        </p:nvGrpSpPr>
        <p:grpSpPr>
          <a:xfrm>
            <a:off x="86872" y="3866782"/>
            <a:ext cx="536044" cy="627864"/>
            <a:chOff x="7188625" y="1909100"/>
            <a:chExt cx="536044" cy="627864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DE8836-8D29-E46F-A152-04D87A86FC5C}"/>
                </a:ext>
              </a:extLst>
            </p:cNvPr>
            <p:cNvSpPr/>
            <p:nvPr/>
          </p:nvSpPr>
          <p:spPr bwMode="auto">
            <a:xfrm>
              <a:off x="7270797" y="2013115"/>
              <a:ext cx="365760" cy="365760"/>
            </a:xfrm>
            <a:prstGeom prst="ellipse">
              <a:avLst/>
            </a:prstGeom>
            <a:solidFill>
              <a:srgbClr val="01014B"/>
            </a:solidFill>
            <a:ln w="9525" cap="flat" cmpd="sng" algn="ctr">
              <a:solidFill>
                <a:srgbClr val="01014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solidFill>
                  <a:srgbClr val="0072C6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2648D8E-FBC5-9E59-A6A4-8B60D49E272A}"/>
                </a:ext>
              </a:extLst>
            </p:cNvPr>
            <p:cNvSpPr txBox="1"/>
            <p:nvPr/>
          </p:nvSpPr>
          <p:spPr>
            <a:xfrm>
              <a:off x="7188625" y="1909100"/>
              <a:ext cx="53604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4FCC151-261B-BAC2-A064-19CE1A468C50}"/>
              </a:ext>
            </a:extLst>
          </p:cNvPr>
          <p:cNvGrpSpPr/>
          <p:nvPr/>
        </p:nvGrpSpPr>
        <p:grpSpPr>
          <a:xfrm>
            <a:off x="5430807" y="1810651"/>
            <a:ext cx="5214562" cy="627864"/>
            <a:chOff x="5827535" y="1695231"/>
            <a:chExt cx="5214562" cy="62786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221DCEA-4DA9-0EC4-3CEF-17C1053735D8}"/>
                </a:ext>
              </a:extLst>
            </p:cNvPr>
            <p:cNvGrpSpPr/>
            <p:nvPr/>
          </p:nvGrpSpPr>
          <p:grpSpPr>
            <a:xfrm>
              <a:off x="5827535" y="1695231"/>
              <a:ext cx="536044" cy="627864"/>
              <a:chOff x="7188625" y="1909100"/>
              <a:chExt cx="536044" cy="627864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F4B2B49-53ED-FE5F-CB92-9119EC71CB06}"/>
                  </a:ext>
                </a:extLst>
              </p:cNvPr>
              <p:cNvSpPr/>
              <p:nvPr/>
            </p:nvSpPr>
            <p:spPr bwMode="auto">
              <a:xfrm>
                <a:off x="7270797" y="2013115"/>
                <a:ext cx="365760" cy="365760"/>
              </a:xfrm>
              <a:prstGeom prst="ellipse">
                <a:avLst/>
              </a:prstGeom>
              <a:solidFill>
                <a:srgbClr val="01014B"/>
              </a:solidFill>
              <a:ln w="9525" cap="flat" cmpd="sng" algn="ctr">
                <a:solidFill>
                  <a:srgbClr val="01014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solidFill>
                    <a:srgbClr val="0072C6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4D31A7-0E6E-5824-EEEA-466CC61192CF}"/>
                  </a:ext>
                </a:extLst>
              </p:cNvPr>
              <p:cNvSpPr txBox="1"/>
              <p:nvPr/>
            </p:nvSpPr>
            <p:spPr>
              <a:xfrm>
                <a:off x="7188625" y="1909100"/>
                <a:ext cx="53604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2400" b="1" kern="0" dirty="0">
                    <a:solidFill>
                      <a:srgbClr val="FFFFFF"/>
                    </a:solidFill>
                    <a:latin typeface="Arial" panose="020B0604020202020204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CE96DA7-48E3-518D-7FB7-8B3C882857F5}"/>
                </a:ext>
              </a:extLst>
            </p:cNvPr>
            <p:cNvSpPr txBox="1"/>
            <p:nvPr/>
          </p:nvSpPr>
          <p:spPr>
            <a:xfrm>
              <a:off x="6445751" y="1776373"/>
              <a:ext cx="4596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Instructions to generate syndrome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2E0762C-0099-01F6-226B-243B311DA6EF}"/>
              </a:ext>
            </a:extLst>
          </p:cNvPr>
          <p:cNvGrpSpPr/>
          <p:nvPr/>
        </p:nvGrpSpPr>
        <p:grpSpPr>
          <a:xfrm>
            <a:off x="2925339" y="2430043"/>
            <a:ext cx="540854" cy="627864"/>
            <a:chOff x="7188625" y="1909100"/>
            <a:chExt cx="540854" cy="62786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9D57304-3CC1-B5E5-A172-4B5BFC88A850}"/>
                </a:ext>
              </a:extLst>
            </p:cNvPr>
            <p:cNvSpPr/>
            <p:nvPr/>
          </p:nvSpPr>
          <p:spPr bwMode="auto">
            <a:xfrm>
              <a:off x="7270797" y="2013115"/>
              <a:ext cx="365760" cy="365760"/>
            </a:xfrm>
            <a:prstGeom prst="ellipse">
              <a:avLst/>
            </a:prstGeom>
            <a:solidFill>
              <a:srgbClr val="01014B"/>
            </a:solidFill>
            <a:ln w="9525" cap="flat" cmpd="sng" algn="ctr">
              <a:solidFill>
                <a:srgbClr val="01014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solidFill>
                  <a:srgbClr val="0072C6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39C811F-C620-05DB-6564-25679D2DA4B9}"/>
                </a:ext>
              </a:extLst>
            </p:cNvPr>
            <p:cNvSpPr txBox="1"/>
            <p:nvPr/>
          </p:nvSpPr>
          <p:spPr>
            <a:xfrm>
              <a:off x="7188625" y="1909100"/>
              <a:ext cx="54085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F274E21-BE3F-DFA9-B1E8-8E9058A363BB}"/>
              </a:ext>
            </a:extLst>
          </p:cNvPr>
          <p:cNvGrpSpPr/>
          <p:nvPr/>
        </p:nvGrpSpPr>
        <p:grpSpPr>
          <a:xfrm>
            <a:off x="5425997" y="2589017"/>
            <a:ext cx="5219372" cy="627864"/>
            <a:chOff x="5822610" y="2928629"/>
            <a:chExt cx="5219372" cy="6278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787A82E-3BA0-F9B2-36F9-D085FE892823}"/>
                </a:ext>
              </a:extLst>
            </p:cNvPr>
            <p:cNvGrpSpPr/>
            <p:nvPr/>
          </p:nvGrpSpPr>
          <p:grpSpPr>
            <a:xfrm>
              <a:off x="5822610" y="2928629"/>
              <a:ext cx="540854" cy="627864"/>
              <a:chOff x="7188625" y="1909100"/>
              <a:chExt cx="540854" cy="627864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537FC62-49E8-7F7F-704A-A546B718D4ED}"/>
                  </a:ext>
                </a:extLst>
              </p:cNvPr>
              <p:cNvSpPr/>
              <p:nvPr/>
            </p:nvSpPr>
            <p:spPr bwMode="auto">
              <a:xfrm>
                <a:off x="7270797" y="2013115"/>
                <a:ext cx="365760" cy="365760"/>
              </a:xfrm>
              <a:prstGeom prst="ellipse">
                <a:avLst/>
              </a:prstGeom>
              <a:solidFill>
                <a:srgbClr val="01014B"/>
              </a:solidFill>
              <a:ln w="9525" cap="flat" cmpd="sng" algn="ctr">
                <a:solidFill>
                  <a:srgbClr val="01014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solidFill>
                    <a:srgbClr val="0072C6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CAF3DD3-2BAE-4719-58E5-EA67F1D825BC}"/>
                  </a:ext>
                </a:extLst>
              </p:cNvPr>
              <p:cNvSpPr txBox="1"/>
              <p:nvPr/>
            </p:nvSpPr>
            <p:spPr>
              <a:xfrm>
                <a:off x="7188625" y="1909100"/>
                <a:ext cx="54085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2400" b="1" kern="0" dirty="0">
                    <a:solidFill>
                      <a:srgbClr val="FFFFFF"/>
                    </a:solidFill>
                    <a:latin typeface="Arial" panose="020B0604020202020204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CB77510-33BE-84DA-7B90-909F90F1725F}"/>
                </a:ext>
              </a:extLst>
            </p:cNvPr>
            <p:cNvSpPr txBox="1"/>
            <p:nvPr/>
          </p:nvSpPr>
          <p:spPr>
            <a:xfrm>
              <a:off x="6445636" y="2994817"/>
              <a:ext cx="4596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Send syndrome to decoder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5399FD-4741-337E-0CC9-FCF60183F7F0}"/>
              </a:ext>
            </a:extLst>
          </p:cNvPr>
          <p:cNvGrpSpPr/>
          <p:nvPr/>
        </p:nvGrpSpPr>
        <p:grpSpPr>
          <a:xfrm>
            <a:off x="82062" y="2420742"/>
            <a:ext cx="540854" cy="627864"/>
            <a:chOff x="7188625" y="1909100"/>
            <a:chExt cx="540854" cy="62786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0E23A2D-36AA-31E5-44FA-2A741FC8D10F}"/>
                </a:ext>
              </a:extLst>
            </p:cNvPr>
            <p:cNvSpPr/>
            <p:nvPr/>
          </p:nvSpPr>
          <p:spPr bwMode="auto">
            <a:xfrm>
              <a:off x="7270797" y="2013115"/>
              <a:ext cx="365760" cy="365760"/>
            </a:xfrm>
            <a:prstGeom prst="ellipse">
              <a:avLst/>
            </a:prstGeom>
            <a:solidFill>
              <a:srgbClr val="01014B"/>
            </a:solidFill>
            <a:ln w="9525" cap="flat" cmpd="sng" algn="ctr">
              <a:solidFill>
                <a:srgbClr val="01014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solidFill>
                  <a:srgbClr val="0072C6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C28057-B088-88BB-6441-3DD7D9A0FF63}"/>
                </a:ext>
              </a:extLst>
            </p:cNvPr>
            <p:cNvSpPr txBox="1"/>
            <p:nvPr/>
          </p:nvSpPr>
          <p:spPr>
            <a:xfrm>
              <a:off x="7188625" y="1909100"/>
              <a:ext cx="54085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C148F7-594C-6297-9C2C-BB8F8A6DAC90}"/>
              </a:ext>
            </a:extLst>
          </p:cNvPr>
          <p:cNvGrpSpPr/>
          <p:nvPr/>
        </p:nvGrpSpPr>
        <p:grpSpPr>
          <a:xfrm>
            <a:off x="5514455" y="5071299"/>
            <a:ext cx="6760338" cy="627864"/>
            <a:chOff x="5825130" y="4162027"/>
            <a:chExt cx="6760338" cy="62786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80E5CA4-38A5-96AA-83C5-A2DAB1B59532}"/>
                </a:ext>
              </a:extLst>
            </p:cNvPr>
            <p:cNvGrpSpPr/>
            <p:nvPr/>
          </p:nvGrpSpPr>
          <p:grpSpPr>
            <a:xfrm>
              <a:off x="5825130" y="4162027"/>
              <a:ext cx="540854" cy="627864"/>
              <a:chOff x="7188625" y="1909100"/>
              <a:chExt cx="540854" cy="627864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E8A6F90-25EA-E404-11A6-7C017B0D20FF}"/>
                  </a:ext>
                </a:extLst>
              </p:cNvPr>
              <p:cNvSpPr/>
              <p:nvPr/>
            </p:nvSpPr>
            <p:spPr bwMode="auto">
              <a:xfrm>
                <a:off x="7270797" y="2013115"/>
                <a:ext cx="365760" cy="365760"/>
              </a:xfrm>
              <a:prstGeom prst="ellipse">
                <a:avLst/>
              </a:prstGeom>
              <a:solidFill>
                <a:srgbClr val="01014B"/>
              </a:solidFill>
              <a:ln w="9525" cap="flat" cmpd="sng" algn="ctr">
                <a:solidFill>
                  <a:srgbClr val="01014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solidFill>
                    <a:srgbClr val="0072C6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89BD89-DF14-EDA2-3B06-FED6F773DCE2}"/>
                  </a:ext>
                </a:extLst>
              </p:cNvPr>
              <p:cNvSpPr txBox="1"/>
              <p:nvPr/>
            </p:nvSpPr>
            <p:spPr>
              <a:xfrm>
                <a:off x="7188625" y="1909100"/>
                <a:ext cx="54085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2400" b="1" kern="0" dirty="0">
                    <a:solidFill>
                      <a:srgbClr val="FFFFFF"/>
                    </a:solidFill>
                    <a:latin typeface="Arial" panose="020B0604020202020204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F97326-AF1C-181F-7183-6766BFADCB62}"/>
                </a:ext>
              </a:extLst>
            </p:cNvPr>
            <p:cNvSpPr txBox="1"/>
            <p:nvPr/>
          </p:nvSpPr>
          <p:spPr>
            <a:xfrm>
              <a:off x="6445635" y="4245126"/>
              <a:ext cx="6139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Send correction to control processor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33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6" grpId="0" animBg="1"/>
      <p:bldP spid="57" grpId="0" animBg="1"/>
      <p:bldP spid="69" grpId="0" animBg="1"/>
      <p:bldP spid="70" grpId="0"/>
      <p:bldP spid="71" grpId="0"/>
      <p:bldP spid="72" grpId="0"/>
      <p:bldP spid="73" grpId="0"/>
      <p:bldP spid="74" grpId="0"/>
      <p:bldP spid="76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Error Correction: Unique Challenges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Significant amount of research effort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QEC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1A1A6-D765-8954-F3D5-898E4AA7236F}"/>
              </a:ext>
            </a:extLst>
          </p:cNvPr>
          <p:cNvSpPr/>
          <p:nvPr/>
        </p:nvSpPr>
        <p:spPr>
          <a:xfrm>
            <a:off x="218749" y="1399648"/>
            <a:ext cx="2447129" cy="1338559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Huge redundancy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79E65-EC94-3A39-8035-43A9953F2553}"/>
              </a:ext>
            </a:extLst>
          </p:cNvPr>
          <p:cNvSpPr/>
          <p:nvPr/>
        </p:nvSpPr>
        <p:spPr>
          <a:xfrm>
            <a:off x="3347314" y="1399650"/>
            <a:ext cx="2447129" cy="133855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Must be very fast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119ED-5B48-4765-A7BD-083FA64F7E02}"/>
              </a:ext>
            </a:extLst>
          </p:cNvPr>
          <p:cNvSpPr/>
          <p:nvPr/>
        </p:nvSpPr>
        <p:spPr>
          <a:xfrm>
            <a:off x="6475878" y="1399648"/>
            <a:ext cx="2447129" cy="1338559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Imperfect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2A867-F643-5ED0-12C1-7434D292B27C}"/>
              </a:ext>
            </a:extLst>
          </p:cNvPr>
          <p:cNvSpPr/>
          <p:nvPr/>
        </p:nvSpPr>
        <p:spPr>
          <a:xfrm>
            <a:off x="9604443" y="1399648"/>
            <a:ext cx="2447129" cy="1338559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System-level 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7B9EB-FDE5-96E3-DA41-D00F85ADD433}"/>
              </a:ext>
            </a:extLst>
          </p:cNvPr>
          <p:cNvSpPr txBox="1"/>
          <p:nvPr/>
        </p:nvSpPr>
        <p:spPr>
          <a:xfrm>
            <a:off x="-884" y="2929279"/>
            <a:ext cx="3128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High overheads</a:t>
            </a:r>
          </a:p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(operations, qubits)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Operations at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1FE38-9070-BDAC-0FBC-D21692C53E12}"/>
              </a:ext>
            </a:extLst>
          </p:cNvPr>
          <p:cNvSpPr txBox="1"/>
          <p:nvPr/>
        </p:nvSpPr>
        <p:spPr>
          <a:xfrm>
            <a:off x="3006595" y="2929279"/>
            <a:ext cx="341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cs typeface="Calibri" panose="020F0502020204030204" pitchFamily="34" charset="0"/>
              </a:rPr>
              <a:t>Low coherence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cs typeface="Calibri" panose="020F0502020204030204" pitchFamily="34" charset="0"/>
              </a:rPr>
              <a:t>Errors quickly accumulate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cs typeface="Calibri" panose="020F0502020204030204" pitchFamily="34" charset="0"/>
              </a:rPr>
              <a:t>Both instruction delivery and decoding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E0A10-0F5D-2016-EAB0-A7E4A0844AB2}"/>
              </a:ext>
            </a:extLst>
          </p:cNvPr>
          <p:cNvSpPr txBox="1"/>
          <p:nvPr/>
        </p:nvSpPr>
        <p:spPr>
          <a:xfrm>
            <a:off x="6190284" y="2929278"/>
            <a:ext cx="341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cs typeface="Calibri" panose="020F0502020204030204" pitchFamily="34" charset="0"/>
              </a:rPr>
              <a:t>Incorrect parities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cs typeface="Calibri" panose="020F0502020204030204" pitchFamily="34" charset="0"/>
              </a:rPr>
              <a:t>Complex errors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cs typeface="Calibri" panose="020F0502020204030204" pitchFamily="34" charset="0"/>
              </a:rPr>
              <a:t>(correlated, leakage)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AB692-645C-B4D3-F416-ED5E23A23977}"/>
              </a:ext>
            </a:extLst>
          </p:cNvPr>
          <p:cNvSpPr txBox="1"/>
          <p:nvPr/>
        </p:nvSpPr>
        <p:spPr>
          <a:xfrm>
            <a:off x="9522019" y="2890137"/>
            <a:ext cx="341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  <a:cs typeface="Calibri" panose="020F0502020204030204" pitchFamily="34" charset="0"/>
              </a:rPr>
              <a:t>Bandwidth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  <a:cs typeface="Calibri" panose="020F0502020204030204" pitchFamily="34" charset="0"/>
              </a:rPr>
              <a:t>Cryogenic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  <a:cs typeface="Calibri" panose="020F0502020204030204" pitchFamily="34" charset="0"/>
              </a:rPr>
              <a:t>Latency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5CC1F4-CB28-36BA-8C83-1DC77453C8E0}"/>
              </a:ext>
            </a:extLst>
          </p:cNvPr>
          <p:cNvSpPr/>
          <p:nvPr/>
        </p:nvSpPr>
        <p:spPr>
          <a:xfrm>
            <a:off x="218749" y="4868272"/>
            <a:ext cx="2447129" cy="11364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overhead codes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5FCBEF-57F8-278F-65F5-40040E82F975}"/>
              </a:ext>
            </a:extLst>
          </p:cNvPr>
          <p:cNvSpPr/>
          <p:nvPr/>
        </p:nvSpPr>
        <p:spPr>
          <a:xfrm>
            <a:off x="3347313" y="4868272"/>
            <a:ext cx="2447129" cy="11364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decoders (approx. algo., hardware)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B8130A-CBDA-40E6-ECDB-40A565215927}"/>
              </a:ext>
            </a:extLst>
          </p:cNvPr>
          <p:cNvSpPr/>
          <p:nvPr/>
        </p:nvSpPr>
        <p:spPr>
          <a:xfrm>
            <a:off x="6475877" y="4804390"/>
            <a:ext cx="2447129" cy="120032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 via decoding, scheduling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0B3D1C-37BD-F6E2-D2DE-58FCFE7240D8}"/>
              </a:ext>
            </a:extLst>
          </p:cNvPr>
          <p:cNvSpPr/>
          <p:nvPr/>
        </p:nvSpPr>
        <p:spPr>
          <a:xfrm>
            <a:off x="9522019" y="4804389"/>
            <a:ext cx="2505496" cy="120032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uarchitecture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compression, multi-level design</a:t>
            </a:r>
          </a:p>
        </p:txBody>
      </p:sp>
    </p:spTree>
    <p:extLst>
      <p:ext uri="{BB962C8B-B14F-4D97-AF65-F5344CB8AC3E}">
        <p14:creationId xmlns:p14="http://schemas.microsoft.com/office/powerpoint/2010/main" val="27194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Error Correction Codes: </a:t>
            </a:r>
            <a:r>
              <a:rPr lang="en-US" dirty="0">
                <a:solidFill>
                  <a:srgbClr val="BE5700"/>
                </a:solidFill>
              </a:rPr>
              <a:t>Performance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050179"/>
            <a:ext cx="12192883" cy="831585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 QEC code is the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best depends on many factors. Surface codes widely considered most promising due to its grid structure, polynomial time decoding algorithm, and high threshold.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920B2-64EA-EE24-76B5-D743322302CB}"/>
              </a:ext>
            </a:extLst>
          </p:cNvPr>
          <p:cNvSpPr/>
          <p:nvPr/>
        </p:nvSpPr>
        <p:spPr>
          <a:xfrm>
            <a:off x="82062" y="1288901"/>
            <a:ext cx="2447129" cy="1064813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Redundancy (lower is better),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23D07-B6CA-AA7E-145A-8778E984A7C0}"/>
              </a:ext>
            </a:extLst>
          </p:cNvPr>
          <p:cNvSpPr/>
          <p:nvPr/>
        </p:nvSpPr>
        <p:spPr>
          <a:xfrm>
            <a:off x="3291729" y="1288901"/>
            <a:ext cx="2447129" cy="106481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Decoder (easy to decode*)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10CD9-F1B0-9E36-EC84-7C6FF75B9A83}"/>
              </a:ext>
            </a:extLst>
          </p:cNvPr>
          <p:cNvSpPr/>
          <p:nvPr/>
        </p:nvSpPr>
        <p:spPr>
          <a:xfrm>
            <a:off x="6453144" y="1288901"/>
            <a:ext cx="2447129" cy="1064827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Hardness of 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5FBF55-C41B-8BE3-FF04-BCA994451830}"/>
              </a:ext>
            </a:extLst>
          </p:cNvPr>
          <p:cNvSpPr/>
          <p:nvPr/>
        </p:nvSpPr>
        <p:spPr>
          <a:xfrm>
            <a:off x="9614559" y="1288887"/>
            <a:ext cx="2447129" cy="1064827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008E2-A6B4-BF8D-A327-00BD71C73F18}"/>
              </a:ext>
            </a:extLst>
          </p:cNvPr>
          <p:cNvSpPr txBox="1"/>
          <p:nvPr/>
        </p:nvSpPr>
        <p:spPr>
          <a:xfrm>
            <a:off x="64730" y="2496586"/>
            <a:ext cx="244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Steane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 code over Shor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8518B-494F-4B82-467C-BE1ADD98CDA5}"/>
              </a:ext>
            </a:extLst>
          </p:cNvPr>
          <p:cNvSpPr txBox="1"/>
          <p:nvPr/>
        </p:nvSpPr>
        <p:spPr>
          <a:xfrm>
            <a:off x="82062" y="4312314"/>
            <a:ext cx="244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cs typeface="Calibri" panose="020F0502020204030204" pitchFamily="34" charset="0"/>
              </a:rPr>
              <a:t>QLDPC codes over surface 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492DD-EA89-F434-6948-2E9229E0181D}"/>
              </a:ext>
            </a:extLst>
          </p:cNvPr>
          <p:cNvSpPr txBox="1"/>
          <p:nvPr/>
        </p:nvSpPr>
        <p:spPr>
          <a:xfrm>
            <a:off x="3291728" y="2496585"/>
            <a:ext cx="244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Surface codes over Color codes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F7C5F-E108-A343-CD33-93A1E32BC33D}"/>
              </a:ext>
            </a:extLst>
          </p:cNvPr>
          <p:cNvSpPr txBox="1"/>
          <p:nvPr/>
        </p:nvSpPr>
        <p:spPr>
          <a:xfrm>
            <a:off x="3260809" y="4312314"/>
            <a:ext cx="244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cs typeface="Calibri" panose="020F0502020204030204" pitchFamily="34" charset="0"/>
              </a:rPr>
              <a:t>Surface codes over QLDPC codes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82092-1A48-977E-3835-B4CB14BD0B8C}"/>
              </a:ext>
            </a:extLst>
          </p:cNvPr>
          <p:cNvSpPr txBox="1"/>
          <p:nvPr/>
        </p:nvSpPr>
        <p:spPr>
          <a:xfrm>
            <a:off x="6435811" y="2496584"/>
            <a:ext cx="244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Steane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 code over Shor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46807-4939-062C-100D-BA4FB1B34DB3}"/>
              </a:ext>
            </a:extLst>
          </p:cNvPr>
          <p:cNvSpPr txBox="1"/>
          <p:nvPr/>
        </p:nvSpPr>
        <p:spPr>
          <a:xfrm>
            <a:off x="9614558" y="2496584"/>
            <a:ext cx="2447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*Depends on decoding strategy</a:t>
            </a:r>
          </a:p>
          <a:p>
            <a:pPr>
              <a:defRPr/>
            </a:pPr>
            <a:endParaRPr lang="en-US" sz="2400" dirty="0">
              <a:solidFill>
                <a:srgbClr val="0072C6">
                  <a:lumMod val="50000"/>
                </a:srgbClr>
              </a:solidFill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P</a:t>
            </a:r>
            <a:r>
              <a:rPr lang="en-US" sz="2400" baseline="-250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logical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 &lt; </a:t>
            </a: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P</a:t>
            </a:r>
            <a:r>
              <a:rPr lang="en-US" sz="2400" baseline="-250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physical</a:t>
            </a:r>
            <a:r>
              <a:rPr lang="en-US" sz="2400" baseline="-250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only if</a:t>
            </a:r>
          </a:p>
          <a:p>
            <a:pPr>
              <a:defRPr/>
            </a:pP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P</a:t>
            </a:r>
            <a:r>
              <a:rPr lang="en-US" sz="2400" baseline="-250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physical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 &lt; </a:t>
            </a: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P</a:t>
            </a:r>
            <a:r>
              <a:rPr lang="en-US" sz="2400" baseline="-250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threshold</a:t>
            </a:r>
            <a:endParaRPr lang="en-US" sz="2400" baseline="-25000" dirty="0">
              <a:solidFill>
                <a:srgbClr val="0072C6">
                  <a:lumMod val="50000"/>
                </a:srgbClr>
              </a:solidFill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50EA98-72B2-523D-BDFD-1EA1DA0453AE}"/>
              </a:ext>
            </a:extLst>
          </p:cNvPr>
          <p:cNvSpPr txBox="1"/>
          <p:nvPr/>
        </p:nvSpPr>
        <p:spPr>
          <a:xfrm>
            <a:off x="82062" y="5219182"/>
            <a:ext cx="2824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cs typeface="Calibri" panose="020F0502020204030204" pitchFamily="34" charset="0"/>
              </a:rPr>
              <a:t>Surface codes(grid) over QLDPC codes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9175F4-C738-4525-E6CF-F8498F081001}"/>
              </a:ext>
            </a:extLst>
          </p:cNvPr>
          <p:cNvSpPr txBox="1"/>
          <p:nvPr/>
        </p:nvSpPr>
        <p:spPr>
          <a:xfrm>
            <a:off x="64730" y="3405446"/>
            <a:ext cx="244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Surface codes over Color codes</a:t>
            </a:r>
          </a:p>
        </p:txBody>
      </p:sp>
    </p:spTree>
    <p:extLst>
      <p:ext uri="{BB962C8B-B14F-4D97-AF65-F5344CB8AC3E}">
        <p14:creationId xmlns:p14="http://schemas.microsoft.com/office/powerpoint/2010/main" val="16741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QEC @ Scale: Need System-Level Thinking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do we design the control processors? How do we transmit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information?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7A40374-23CC-DF5C-4764-4469CCC9350B}"/>
              </a:ext>
            </a:extLst>
          </p:cNvPr>
          <p:cNvGrpSpPr/>
          <p:nvPr/>
        </p:nvGrpSpPr>
        <p:grpSpPr>
          <a:xfrm>
            <a:off x="-884" y="1661197"/>
            <a:ext cx="7876971" cy="3997793"/>
            <a:chOff x="-50115" y="1487983"/>
            <a:chExt cx="7876971" cy="3997793"/>
          </a:xfrm>
        </p:grpSpPr>
        <p:sp>
          <p:nvSpPr>
            <p:cNvPr id="81" name="Rounded Rectangular Callout 10">
              <a:extLst>
                <a:ext uri="{FF2B5EF4-FFF2-40B4-BE49-F238E27FC236}">
                  <a16:creationId xmlns:a16="http://schemas.microsoft.com/office/drawing/2014/main" id="{5F6A4FAE-9C13-5224-8D3F-7D11FBCFA6AA}"/>
                </a:ext>
              </a:extLst>
            </p:cNvPr>
            <p:cNvSpPr/>
            <p:nvPr/>
          </p:nvSpPr>
          <p:spPr>
            <a:xfrm>
              <a:off x="914660" y="1487983"/>
              <a:ext cx="6912196" cy="523220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solidFill>
              <a:srgbClr val="EDF6F9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rPr>
                <a:t>Decoder</a:t>
              </a:r>
            </a:p>
          </p:txBody>
        </p:sp>
        <p:sp>
          <p:nvSpPr>
            <p:cNvPr id="82" name="Rounded Rectangular Callout 10">
              <a:extLst>
                <a:ext uri="{FF2B5EF4-FFF2-40B4-BE49-F238E27FC236}">
                  <a16:creationId xmlns:a16="http://schemas.microsoft.com/office/drawing/2014/main" id="{569E6FBA-FC8E-97B6-29F6-C13DEA58D907}"/>
                </a:ext>
              </a:extLst>
            </p:cNvPr>
            <p:cNvSpPr/>
            <p:nvPr/>
          </p:nvSpPr>
          <p:spPr>
            <a:xfrm>
              <a:off x="881356" y="2791457"/>
              <a:ext cx="3414767" cy="810910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solidFill>
              <a:srgbClr val="EDF6F9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rPr>
                <a:t>Control</a:t>
              </a:r>
            </a:p>
            <a:p>
              <a:pPr algn="ctr">
                <a:defRPr/>
              </a:pPr>
              <a:r>
                <a: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rPr>
                <a:t>Processor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23900CC-6CFA-D509-F50F-56D3AA625869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8740" y="3602367"/>
              <a:ext cx="0" cy="771337"/>
            </a:xfrm>
            <a:prstGeom prst="line">
              <a:avLst/>
            </a:prstGeom>
            <a:noFill/>
            <a:ln w="31750" cap="flat" cmpd="sng" algn="ctr">
              <a:solidFill>
                <a:srgbClr val="0072C6">
                  <a:lumMod val="50000"/>
                </a:srgbClr>
              </a:solidFill>
              <a:prstDash val="solid"/>
              <a:headEnd type="none"/>
              <a:tailEnd type="triangle" w="lg" len="lg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C98A2D5-43E6-94FF-A3A8-137170815C3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H="1" flipV="1">
              <a:off x="6101870" y="3623768"/>
              <a:ext cx="1404" cy="749936"/>
            </a:xfrm>
            <a:prstGeom prst="line">
              <a:avLst/>
            </a:prstGeom>
            <a:noFill/>
            <a:ln w="31750" cap="flat" cmpd="sng" algn="ctr">
              <a:solidFill>
                <a:srgbClr val="0072C6">
                  <a:lumMod val="50000"/>
                </a:srgbClr>
              </a:solidFill>
              <a:prstDash val="solid"/>
              <a:headEnd type="none"/>
              <a:tailEnd type="triangle" w="lg" len="lg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B8B501-C0C7-596C-48F3-B8D56D3FB407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2588740" y="1990883"/>
              <a:ext cx="0" cy="800574"/>
            </a:xfrm>
            <a:prstGeom prst="line">
              <a:avLst/>
            </a:prstGeom>
            <a:noFill/>
            <a:ln w="31750" cap="flat" cmpd="sng" algn="ctr">
              <a:solidFill>
                <a:srgbClr val="0072C6">
                  <a:lumMod val="50000"/>
                </a:srgbClr>
              </a:solidFill>
              <a:prstDash val="solid"/>
              <a:headEnd type="none"/>
              <a:tailEnd type="triangle" w="lg" len="lg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655E882-72B2-6448-89B6-7B7063DDF9DF}"/>
                </a:ext>
              </a:extLst>
            </p:cNvPr>
            <p:cNvCxnSpPr>
              <a:cxnSpLocks/>
              <a:stCxn id="88" idx="0"/>
            </p:cNvCxnSpPr>
            <p:nvPr/>
          </p:nvCxnSpPr>
          <p:spPr>
            <a:xfrm flipV="1">
              <a:off x="6101870" y="2024111"/>
              <a:ext cx="1404" cy="788747"/>
            </a:xfrm>
            <a:prstGeom prst="line">
              <a:avLst/>
            </a:prstGeom>
            <a:noFill/>
            <a:ln w="31750" cap="flat" cmpd="sng" algn="ctr">
              <a:solidFill>
                <a:srgbClr val="0072C6">
                  <a:lumMod val="50000"/>
                </a:srgbClr>
              </a:solidFill>
              <a:prstDash val="solid"/>
              <a:headEnd type="none"/>
              <a:tailEnd type="triangle" w="lg" len="lg"/>
            </a:ln>
            <a:effectLst/>
          </p:spPr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92CAD1A-95A5-7E04-9520-DD0EFF961667}"/>
                </a:ext>
              </a:extLst>
            </p:cNvPr>
            <p:cNvGrpSpPr/>
            <p:nvPr/>
          </p:nvGrpSpPr>
          <p:grpSpPr>
            <a:xfrm>
              <a:off x="881356" y="4373704"/>
              <a:ext cx="6912202" cy="1112072"/>
              <a:chOff x="406279" y="5133703"/>
              <a:chExt cx="6912202" cy="1112072"/>
            </a:xfrm>
          </p:grpSpPr>
          <p:sp>
            <p:nvSpPr>
              <p:cNvPr id="99" name="Rounded Rectangular Callout 10">
                <a:extLst>
                  <a:ext uri="{FF2B5EF4-FFF2-40B4-BE49-F238E27FC236}">
                    <a16:creationId xmlns:a16="http://schemas.microsoft.com/office/drawing/2014/main" id="{7BB2F58D-FD51-56FB-3867-F5FA91D8D460}"/>
                  </a:ext>
                </a:extLst>
              </p:cNvPr>
              <p:cNvSpPr/>
              <p:nvPr/>
            </p:nvSpPr>
            <p:spPr>
              <a:xfrm>
                <a:off x="406279" y="5133703"/>
                <a:ext cx="6912202" cy="1112072"/>
              </a:xfrm>
              <a:prstGeom prst="wedgeRoundRectCallout">
                <a:avLst>
                  <a:gd name="adj1" fmla="val -41475"/>
                  <a:gd name="adj2" fmla="val -49150"/>
                  <a:gd name="adj3" fmla="val 16667"/>
                </a:avLst>
              </a:prstGeom>
              <a:solidFill>
                <a:srgbClr val="EDF6F9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ctr">
                  <a:defRPr/>
                </a:pPr>
                <a:endPara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ctr">
                  <a:defRPr/>
                </a:pPr>
                <a:r>
                  <a:rPr lang="en-US" sz="2400" kern="0" dirty="0">
                    <a:solidFill>
                      <a:srgbClr val="0072C6">
                        <a:lumMod val="50000"/>
                      </a:srgbClr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Large Distances, 100s-1000s of Logical Qubits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FB2395F-D922-8DF7-D9C3-ECD6B8F57175}"/>
                  </a:ext>
                </a:extLst>
              </p:cNvPr>
              <p:cNvSpPr/>
              <p:nvPr/>
            </p:nvSpPr>
            <p:spPr bwMode="auto">
              <a:xfrm>
                <a:off x="596138" y="5265131"/>
                <a:ext cx="447261" cy="460796"/>
              </a:xfrm>
              <a:prstGeom prst="ellipse">
                <a:avLst/>
              </a:prstGeom>
              <a:gradFill flip="none" rotWithShape="1">
                <a:gsLst>
                  <a:gs pos="0">
                    <a:srgbClr val="ECB390">
                      <a:tint val="66000"/>
                      <a:satMod val="160000"/>
                    </a:srgbClr>
                  </a:gs>
                  <a:gs pos="50000">
                    <a:srgbClr val="ECB390">
                      <a:tint val="44500"/>
                      <a:satMod val="160000"/>
                    </a:srgbClr>
                  </a:gs>
                  <a:gs pos="100000">
                    <a:srgbClr val="ECB39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D2D2D2">
                    <a:lumMod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111BB83-7F80-1240-7946-6B6FE8618F47}"/>
                  </a:ext>
                </a:extLst>
              </p:cNvPr>
              <p:cNvSpPr/>
              <p:nvPr/>
            </p:nvSpPr>
            <p:spPr bwMode="auto">
              <a:xfrm>
                <a:off x="1151668" y="5265131"/>
                <a:ext cx="447261" cy="460796"/>
              </a:xfrm>
              <a:prstGeom prst="ellipse">
                <a:avLst/>
              </a:prstGeom>
              <a:gradFill flip="none" rotWithShape="1">
                <a:gsLst>
                  <a:gs pos="0">
                    <a:srgbClr val="ECB390">
                      <a:tint val="66000"/>
                      <a:satMod val="160000"/>
                    </a:srgbClr>
                  </a:gs>
                  <a:gs pos="50000">
                    <a:srgbClr val="ECB390">
                      <a:tint val="44500"/>
                      <a:satMod val="160000"/>
                    </a:srgbClr>
                  </a:gs>
                  <a:gs pos="100000">
                    <a:srgbClr val="ECB39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D2D2D2">
                    <a:lumMod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03CD45-AA50-338D-3A77-2C5B5AD494DF}"/>
                  </a:ext>
                </a:extLst>
              </p:cNvPr>
              <p:cNvSpPr/>
              <p:nvPr/>
            </p:nvSpPr>
            <p:spPr bwMode="auto">
              <a:xfrm>
                <a:off x="1707198" y="5269622"/>
                <a:ext cx="447261" cy="460796"/>
              </a:xfrm>
              <a:prstGeom prst="ellipse">
                <a:avLst/>
              </a:prstGeom>
              <a:gradFill flip="none" rotWithShape="1">
                <a:gsLst>
                  <a:gs pos="0">
                    <a:srgbClr val="ECB390">
                      <a:tint val="66000"/>
                      <a:satMod val="160000"/>
                    </a:srgbClr>
                  </a:gs>
                  <a:gs pos="50000">
                    <a:srgbClr val="ECB390">
                      <a:tint val="44500"/>
                      <a:satMod val="160000"/>
                    </a:srgbClr>
                  </a:gs>
                  <a:gs pos="100000">
                    <a:srgbClr val="ECB39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D2D2D2">
                    <a:lumMod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81731DA-1718-DA4B-8259-CDEC37642F13}"/>
                  </a:ext>
                </a:extLst>
              </p:cNvPr>
              <p:cNvSpPr/>
              <p:nvPr/>
            </p:nvSpPr>
            <p:spPr bwMode="auto">
              <a:xfrm>
                <a:off x="2262728" y="5265131"/>
                <a:ext cx="447261" cy="460796"/>
              </a:xfrm>
              <a:prstGeom prst="ellipse">
                <a:avLst/>
              </a:prstGeom>
              <a:gradFill flip="none" rotWithShape="1">
                <a:gsLst>
                  <a:gs pos="0">
                    <a:srgbClr val="ECB390">
                      <a:tint val="66000"/>
                      <a:satMod val="160000"/>
                    </a:srgbClr>
                  </a:gs>
                  <a:gs pos="50000">
                    <a:srgbClr val="ECB390">
                      <a:tint val="44500"/>
                      <a:satMod val="160000"/>
                    </a:srgbClr>
                  </a:gs>
                  <a:gs pos="100000">
                    <a:srgbClr val="ECB39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D2D2D2">
                    <a:lumMod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743D5EE-1910-B5FE-AF05-5C4A22183030}"/>
                  </a:ext>
                </a:extLst>
              </p:cNvPr>
              <p:cNvSpPr/>
              <p:nvPr/>
            </p:nvSpPr>
            <p:spPr bwMode="auto">
              <a:xfrm>
                <a:off x="2818258" y="5262213"/>
                <a:ext cx="447261" cy="460796"/>
              </a:xfrm>
              <a:prstGeom prst="ellipse">
                <a:avLst/>
              </a:prstGeom>
              <a:gradFill flip="none" rotWithShape="1">
                <a:gsLst>
                  <a:gs pos="0">
                    <a:srgbClr val="ECB390">
                      <a:tint val="66000"/>
                      <a:satMod val="160000"/>
                    </a:srgbClr>
                  </a:gs>
                  <a:gs pos="50000">
                    <a:srgbClr val="ECB390">
                      <a:tint val="44500"/>
                      <a:satMod val="160000"/>
                    </a:srgbClr>
                  </a:gs>
                  <a:gs pos="100000">
                    <a:srgbClr val="ECB39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D2D2D2">
                    <a:lumMod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Rounded Rectangular Callout 10">
              <a:extLst>
                <a:ext uri="{FF2B5EF4-FFF2-40B4-BE49-F238E27FC236}">
                  <a16:creationId xmlns:a16="http://schemas.microsoft.com/office/drawing/2014/main" id="{6F0E15DE-E1AF-DAAE-97FD-C3FF36F24C51}"/>
                </a:ext>
              </a:extLst>
            </p:cNvPr>
            <p:cNvSpPr/>
            <p:nvPr/>
          </p:nvSpPr>
          <p:spPr>
            <a:xfrm>
              <a:off x="4376885" y="2812858"/>
              <a:ext cx="3449969" cy="810910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solidFill>
              <a:srgbClr val="EDF6F9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rPr>
                <a:t>Readout</a:t>
              </a:r>
            </a:p>
            <a:p>
              <a:pPr algn="ctr">
                <a:defRPr/>
              </a:pPr>
              <a:r>
                <a:rPr lang="en-US" sz="2400" kern="0" dirty="0">
                  <a:solidFill>
                    <a:srgbClr val="0072C6">
                      <a:lumMod val="50000"/>
                    </a:srgbClr>
                  </a:solidFill>
                  <a:ea typeface="Cambria Math" panose="02040503050406030204" pitchFamily="18" charset="0"/>
                  <a:cs typeface="Calibri" panose="020F0502020204030204" pitchFamily="34" charset="0"/>
                </a:rPr>
                <a:t>Interface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52091BF-7FAC-D315-3D36-2BCFE14C738A}"/>
                </a:ext>
              </a:extLst>
            </p:cNvPr>
            <p:cNvSpPr txBox="1"/>
            <p:nvPr/>
          </p:nvSpPr>
          <p:spPr>
            <a:xfrm>
              <a:off x="224282" y="2090282"/>
              <a:ext cx="172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Correction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67046F-A783-170B-1025-2ABFD521B735}"/>
                </a:ext>
              </a:extLst>
            </p:cNvPr>
            <p:cNvSpPr txBox="1"/>
            <p:nvPr/>
          </p:nvSpPr>
          <p:spPr>
            <a:xfrm>
              <a:off x="-50115" y="3534214"/>
              <a:ext cx="1729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QEC</a:t>
              </a:r>
            </a:p>
            <a:p>
              <a:pPr algn="ctr"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Instructions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EBE80F3-4C83-6B21-970C-36BC316B5DD6}"/>
                </a:ext>
              </a:extLst>
            </p:cNvPr>
            <p:cNvSpPr txBox="1"/>
            <p:nvPr/>
          </p:nvSpPr>
          <p:spPr>
            <a:xfrm>
              <a:off x="6176380" y="2090282"/>
              <a:ext cx="1464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Syndrome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E75CB69-B90C-ABE9-BF85-EC2A087D2985}"/>
                </a:ext>
              </a:extLst>
            </p:cNvPr>
            <p:cNvSpPr/>
            <p:nvPr/>
          </p:nvSpPr>
          <p:spPr bwMode="auto">
            <a:xfrm>
              <a:off x="3848865" y="4502214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BDCB43-CD88-071E-5462-40FB91E57BFE}"/>
                </a:ext>
              </a:extLst>
            </p:cNvPr>
            <p:cNvSpPr/>
            <p:nvPr/>
          </p:nvSpPr>
          <p:spPr bwMode="auto">
            <a:xfrm>
              <a:off x="4398327" y="4509623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4B6EA12-8329-A2FD-D45C-A3BA1D76FEE4}"/>
                </a:ext>
              </a:extLst>
            </p:cNvPr>
            <p:cNvSpPr/>
            <p:nvPr/>
          </p:nvSpPr>
          <p:spPr bwMode="auto">
            <a:xfrm>
              <a:off x="4949305" y="4509623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F61910A-1C2C-5447-7771-EBA8B9BA3716}"/>
                </a:ext>
              </a:extLst>
            </p:cNvPr>
            <p:cNvSpPr/>
            <p:nvPr/>
          </p:nvSpPr>
          <p:spPr bwMode="auto">
            <a:xfrm>
              <a:off x="5499670" y="4509623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C5544C2-92DF-4FB5-D2C4-6429726CB1F4}"/>
                </a:ext>
              </a:extLst>
            </p:cNvPr>
            <p:cNvSpPr/>
            <p:nvPr/>
          </p:nvSpPr>
          <p:spPr bwMode="auto">
            <a:xfrm>
              <a:off x="6058849" y="4492534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C38C6A-28C1-1FD7-802D-3DB75DF286FB}"/>
                </a:ext>
              </a:extLst>
            </p:cNvPr>
            <p:cNvSpPr/>
            <p:nvPr/>
          </p:nvSpPr>
          <p:spPr bwMode="auto">
            <a:xfrm>
              <a:off x="6615387" y="4495054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6B423BB-09B9-0CB9-B7D4-417B8F0E0640}"/>
                </a:ext>
              </a:extLst>
            </p:cNvPr>
            <p:cNvSpPr/>
            <p:nvPr/>
          </p:nvSpPr>
          <p:spPr bwMode="auto">
            <a:xfrm>
              <a:off x="7168393" y="4492534"/>
              <a:ext cx="447261" cy="460796"/>
            </a:xfrm>
            <a:prstGeom prst="ellipse">
              <a:avLst/>
            </a:prstGeom>
            <a:gradFill flip="none" rotWithShape="1">
              <a:gsLst>
                <a:gs pos="0">
                  <a:srgbClr val="ECB390">
                    <a:tint val="66000"/>
                    <a:satMod val="160000"/>
                  </a:srgbClr>
                </a:gs>
                <a:gs pos="50000">
                  <a:srgbClr val="ECB390">
                    <a:tint val="44500"/>
                    <a:satMod val="160000"/>
                  </a:srgbClr>
                </a:gs>
                <a:gs pos="100000">
                  <a:srgbClr val="ECB39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63CEAAFC-632C-5986-B17D-6B60BB03099A}"/>
              </a:ext>
            </a:extLst>
          </p:cNvPr>
          <p:cNvSpPr txBox="1"/>
          <p:nvPr/>
        </p:nvSpPr>
        <p:spPr>
          <a:xfrm>
            <a:off x="8039373" y="4711045"/>
            <a:ext cx="46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15-20 </a:t>
            </a:r>
            <a:r>
              <a:rPr lang="en-US" sz="2400" dirty="0" err="1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mK</a:t>
            </a:r>
            <a:endParaRPr lang="en-US" sz="2400" dirty="0">
              <a:solidFill>
                <a:srgbClr val="0072C6">
                  <a:lumMod val="50000"/>
                </a:srgbClr>
              </a:solidFill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(</a:t>
            </a:r>
            <a:r>
              <a:rPr lang="en-US" sz="2400" b="1" i="1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Inside dilution refrigerator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E0765E-66FF-3337-B01F-012B09FF5BC6}"/>
              </a:ext>
            </a:extLst>
          </p:cNvPr>
          <p:cNvSpPr txBox="1"/>
          <p:nvPr/>
        </p:nvSpPr>
        <p:spPr>
          <a:xfrm>
            <a:off x="8010233" y="1508515"/>
            <a:ext cx="4388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Room temperature</a:t>
            </a:r>
          </a:p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(</a:t>
            </a:r>
            <a:r>
              <a:rPr lang="en-US" sz="2400" b="1" i="1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Outside dilution refrigerator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3DEEFB8-D6A5-58AF-D6E0-13D883587CD0}"/>
              </a:ext>
            </a:extLst>
          </p:cNvPr>
          <p:cNvGrpSpPr/>
          <p:nvPr/>
        </p:nvGrpSpPr>
        <p:grpSpPr>
          <a:xfrm>
            <a:off x="1047103" y="1688974"/>
            <a:ext cx="6551048" cy="467666"/>
            <a:chOff x="1071214" y="4494281"/>
            <a:chExt cx="6551048" cy="46580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3C585BC-FBE2-EB31-FBBE-C03A675C16CC}"/>
                </a:ext>
              </a:extLst>
            </p:cNvPr>
            <p:cNvSpPr/>
            <p:nvPr/>
          </p:nvSpPr>
          <p:spPr bwMode="auto">
            <a:xfrm>
              <a:off x="1071214" y="4499787"/>
              <a:ext cx="457200" cy="457200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8944D6-C6AE-76D8-F231-56A5B647EADF}"/>
                </a:ext>
              </a:extLst>
            </p:cNvPr>
            <p:cNvSpPr/>
            <p:nvPr/>
          </p:nvSpPr>
          <p:spPr bwMode="auto">
            <a:xfrm>
              <a:off x="1634841" y="4504705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E810CF-0A4A-2984-408A-E9F27149AE4F}"/>
                </a:ext>
              </a:extLst>
            </p:cNvPr>
            <p:cNvSpPr/>
            <p:nvPr/>
          </p:nvSpPr>
          <p:spPr bwMode="auto">
            <a:xfrm>
              <a:off x="2184799" y="4495598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4277545-13E9-0EF7-2FF8-97F42B903153}"/>
                </a:ext>
              </a:extLst>
            </p:cNvPr>
            <p:cNvSpPr/>
            <p:nvPr/>
          </p:nvSpPr>
          <p:spPr bwMode="auto">
            <a:xfrm>
              <a:off x="2741349" y="4494284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4243BC5-4D58-F2E4-39BB-6C84384FCD96}"/>
                </a:ext>
              </a:extLst>
            </p:cNvPr>
            <p:cNvSpPr/>
            <p:nvPr/>
          </p:nvSpPr>
          <p:spPr bwMode="auto">
            <a:xfrm>
              <a:off x="3305372" y="4504038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EE79CD6-27CC-3789-DA40-241E5BB5095C}"/>
                </a:ext>
              </a:extLst>
            </p:cNvPr>
            <p:cNvSpPr/>
            <p:nvPr/>
          </p:nvSpPr>
          <p:spPr bwMode="auto">
            <a:xfrm>
              <a:off x="3847602" y="4504038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756A889-0F79-1410-A5C7-02CA46986C54}"/>
                </a:ext>
              </a:extLst>
            </p:cNvPr>
            <p:cNvSpPr/>
            <p:nvPr/>
          </p:nvSpPr>
          <p:spPr bwMode="auto">
            <a:xfrm>
              <a:off x="4390425" y="4504004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B0987C5-9E9A-E0E2-26B8-9FE1ED26CD4B}"/>
                </a:ext>
              </a:extLst>
            </p:cNvPr>
            <p:cNvSpPr/>
            <p:nvPr/>
          </p:nvSpPr>
          <p:spPr bwMode="auto">
            <a:xfrm>
              <a:off x="4947576" y="4494284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3DE623B-25CA-57FC-7457-7F5ECFC93452}"/>
                </a:ext>
              </a:extLst>
            </p:cNvPr>
            <p:cNvSpPr/>
            <p:nvPr/>
          </p:nvSpPr>
          <p:spPr bwMode="auto">
            <a:xfrm>
              <a:off x="5498407" y="4494284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3A0D2D7-E1BE-D00E-1660-DB7D748AA841}"/>
                </a:ext>
              </a:extLst>
            </p:cNvPr>
            <p:cNvSpPr/>
            <p:nvPr/>
          </p:nvSpPr>
          <p:spPr bwMode="auto">
            <a:xfrm>
              <a:off x="6052676" y="4494284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8383C4C-BB7C-A107-458D-A4D09243390A}"/>
                </a:ext>
              </a:extLst>
            </p:cNvPr>
            <p:cNvSpPr/>
            <p:nvPr/>
          </p:nvSpPr>
          <p:spPr bwMode="auto">
            <a:xfrm>
              <a:off x="6609827" y="4494284"/>
              <a:ext cx="457200" cy="457380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263689-96C9-7550-A0D4-C3E363744C53}"/>
                </a:ext>
              </a:extLst>
            </p:cNvPr>
            <p:cNvSpPr/>
            <p:nvPr/>
          </p:nvSpPr>
          <p:spPr bwMode="auto">
            <a:xfrm>
              <a:off x="7165062" y="4494281"/>
              <a:ext cx="457200" cy="45538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81BA6A7-BF1B-B737-C010-CEFEA319A880}"/>
              </a:ext>
            </a:extLst>
          </p:cNvPr>
          <p:cNvSpPr txBox="1"/>
          <p:nvPr/>
        </p:nvSpPr>
        <p:spPr>
          <a:xfrm>
            <a:off x="7992967" y="1525790"/>
            <a:ext cx="407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4 K</a:t>
            </a:r>
          </a:p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(</a:t>
            </a:r>
            <a:r>
              <a:rPr lang="en-US" sz="2400" b="1" i="1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Inside dilution refrigerator</a:t>
            </a: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21" name="Graphic 120" descr="Bonfire with solid fill">
            <a:extLst>
              <a:ext uri="{FF2B5EF4-FFF2-40B4-BE49-F238E27FC236}">
                <a16:creationId xmlns:a16="http://schemas.microsoft.com/office/drawing/2014/main" id="{BD8A2C77-B8F7-6F71-FDAB-CE80378D7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166" y="3764208"/>
            <a:ext cx="716221" cy="716221"/>
          </a:xfrm>
          <a:prstGeom prst="rect">
            <a:avLst/>
          </a:prstGeom>
        </p:spPr>
      </p:pic>
      <p:sp>
        <p:nvSpPr>
          <p:cNvPr id="122" name="Lightning Bolt 121">
            <a:extLst>
              <a:ext uri="{FF2B5EF4-FFF2-40B4-BE49-F238E27FC236}">
                <a16:creationId xmlns:a16="http://schemas.microsoft.com/office/drawing/2014/main" id="{BFC3ED8D-6C18-415E-0C4F-0F50FC5FEC2B}"/>
              </a:ext>
            </a:extLst>
          </p:cNvPr>
          <p:cNvSpPr/>
          <p:nvPr/>
        </p:nvSpPr>
        <p:spPr bwMode="auto">
          <a:xfrm rot="5049616">
            <a:off x="6908498" y="3864317"/>
            <a:ext cx="490562" cy="554780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3FA694-90BB-A9EF-B46E-B2FB26B18B72}"/>
              </a:ext>
            </a:extLst>
          </p:cNvPr>
          <p:cNvSpPr txBox="1"/>
          <p:nvPr/>
        </p:nvSpPr>
        <p:spPr>
          <a:xfrm>
            <a:off x="8039373" y="3146660"/>
            <a:ext cx="14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4 K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4296519-80F2-7940-1F34-A4DFFA88C1EF}"/>
              </a:ext>
            </a:extLst>
          </p:cNvPr>
          <p:cNvSpPr txBox="1"/>
          <p:nvPr/>
        </p:nvSpPr>
        <p:spPr>
          <a:xfrm>
            <a:off x="49230" y="1094014"/>
            <a:ext cx="1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472C4">
                    <a:lumMod val="50000"/>
                  </a:srgbClr>
                </a:solidFill>
                <a:cs typeface="Calibri" panose="020F0502020204030204" pitchFamily="34" charset="0"/>
              </a:rPr>
              <a:t>Existing decoders do not account for the system-level constraints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FD5B89E-DB21-A5CF-B3D7-92D109B1FAB7}"/>
              </a:ext>
            </a:extLst>
          </p:cNvPr>
          <p:cNvCxnSpPr>
            <a:cxnSpLocks/>
          </p:cNvCxnSpPr>
          <p:nvPr/>
        </p:nvCxnSpPr>
        <p:spPr>
          <a:xfrm>
            <a:off x="49231" y="4480429"/>
            <a:ext cx="11674929" cy="0"/>
          </a:xfrm>
          <a:prstGeom prst="line">
            <a:avLst/>
          </a:prstGeom>
          <a:noFill/>
          <a:ln w="571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7067F4C-9035-38E6-3F8C-2E555F1DB6D5}"/>
              </a:ext>
            </a:extLst>
          </p:cNvPr>
          <p:cNvCxnSpPr>
            <a:cxnSpLocks/>
          </p:cNvCxnSpPr>
          <p:nvPr/>
        </p:nvCxnSpPr>
        <p:spPr>
          <a:xfrm>
            <a:off x="77702" y="2281740"/>
            <a:ext cx="11674929" cy="0"/>
          </a:xfrm>
          <a:prstGeom prst="line">
            <a:avLst/>
          </a:prstGeom>
          <a:noFill/>
          <a:ln w="571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293A9D8-01C2-79E8-EB11-5D860599A350}"/>
              </a:ext>
            </a:extLst>
          </p:cNvPr>
          <p:cNvGrpSpPr/>
          <p:nvPr/>
        </p:nvGrpSpPr>
        <p:grpSpPr>
          <a:xfrm>
            <a:off x="9115139" y="2274896"/>
            <a:ext cx="3594518" cy="640080"/>
            <a:chOff x="8269613" y="4369011"/>
            <a:chExt cx="3594518" cy="640080"/>
          </a:xfrm>
        </p:grpSpPr>
        <p:pic>
          <p:nvPicPr>
            <p:cNvPr id="128" name="Graphic 127" descr="Thumbs Down with solid fill">
              <a:extLst>
                <a:ext uri="{FF2B5EF4-FFF2-40B4-BE49-F238E27FC236}">
                  <a16:creationId xmlns:a16="http://schemas.microsoft.com/office/drawing/2014/main" id="{39CE1EF5-4534-6BC8-F0D4-A1EDF504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9613" y="4369011"/>
              <a:ext cx="640080" cy="64008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1487A5-FD09-1F58-C4DE-4FE477B5E451}"/>
                </a:ext>
              </a:extLst>
            </p:cNvPr>
            <p:cNvSpPr txBox="1"/>
            <p:nvPr/>
          </p:nvSpPr>
          <p:spPr>
            <a:xfrm>
              <a:off x="8911070" y="4440627"/>
              <a:ext cx="295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1246">
                <a:defRPr/>
              </a:pPr>
              <a:r>
                <a:rPr lang="en-US" sz="2400" dirty="0">
                  <a:solidFill>
                    <a:srgbClr val="003963"/>
                  </a:solidFill>
                  <a:cs typeface="Calibri" panose="020F0502020204030204" pitchFamily="34" charset="0"/>
                </a:rPr>
                <a:t>Large bandwidth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07F6DF0-EEE8-5AE9-682D-32C444ACBED5}"/>
              </a:ext>
            </a:extLst>
          </p:cNvPr>
          <p:cNvGrpSpPr/>
          <p:nvPr/>
        </p:nvGrpSpPr>
        <p:grpSpPr>
          <a:xfrm>
            <a:off x="9113762" y="2791639"/>
            <a:ext cx="3587073" cy="640080"/>
            <a:chOff x="8268236" y="4427749"/>
            <a:chExt cx="3587073" cy="640080"/>
          </a:xfrm>
        </p:grpSpPr>
        <p:pic>
          <p:nvPicPr>
            <p:cNvPr id="131" name="Graphic 130" descr="Thumbs Down with solid fill">
              <a:extLst>
                <a:ext uri="{FF2B5EF4-FFF2-40B4-BE49-F238E27FC236}">
                  <a16:creationId xmlns:a16="http://schemas.microsoft.com/office/drawing/2014/main" id="{254A90B7-D42E-16C1-4A08-38993ED85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236" y="4427749"/>
              <a:ext cx="640080" cy="64008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4ED47F-569C-2979-A00C-1085C95ACB6C}"/>
                </a:ext>
              </a:extLst>
            </p:cNvPr>
            <p:cNvSpPr txBox="1"/>
            <p:nvPr/>
          </p:nvSpPr>
          <p:spPr>
            <a:xfrm>
              <a:off x="8902248" y="4514168"/>
              <a:ext cx="295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1246">
                <a:defRPr/>
              </a:pPr>
              <a:r>
                <a:rPr lang="en-US" sz="2400" dirty="0">
                  <a:solidFill>
                    <a:srgbClr val="003963"/>
                  </a:solidFill>
                  <a:cs typeface="Calibri" panose="020F0502020204030204" pitchFamily="34" charset="0"/>
                </a:rPr>
                <a:t>More noise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BBD0DC7-315D-A734-9EB7-0C2F1348B177}"/>
              </a:ext>
            </a:extLst>
          </p:cNvPr>
          <p:cNvGrpSpPr/>
          <p:nvPr/>
        </p:nvGrpSpPr>
        <p:grpSpPr>
          <a:xfrm>
            <a:off x="9113762" y="3314723"/>
            <a:ext cx="3569936" cy="640080"/>
            <a:chOff x="8235633" y="4413651"/>
            <a:chExt cx="3569936" cy="640080"/>
          </a:xfrm>
        </p:grpSpPr>
        <p:pic>
          <p:nvPicPr>
            <p:cNvPr id="134" name="Graphic 133" descr="Thumbs Down with solid fill">
              <a:extLst>
                <a:ext uri="{FF2B5EF4-FFF2-40B4-BE49-F238E27FC236}">
                  <a16:creationId xmlns:a16="http://schemas.microsoft.com/office/drawing/2014/main" id="{97B779E4-501C-426D-1E27-E2F08E0D8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5633" y="4413651"/>
              <a:ext cx="640080" cy="64008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08B4A56-B22E-7061-0B42-B653BE69880C}"/>
                </a:ext>
              </a:extLst>
            </p:cNvPr>
            <p:cNvSpPr txBox="1"/>
            <p:nvPr/>
          </p:nvSpPr>
          <p:spPr>
            <a:xfrm>
              <a:off x="8852508" y="4469252"/>
              <a:ext cx="295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1246">
                <a:defRPr/>
              </a:pPr>
              <a:r>
                <a:rPr lang="en-US" sz="2400" dirty="0">
                  <a:solidFill>
                    <a:srgbClr val="003963"/>
                  </a:solidFill>
                  <a:cs typeface="Calibri" panose="020F0502020204030204" pitchFamily="34" charset="0"/>
                </a:rPr>
                <a:t>Number of wires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B45F4AB-C4E8-D2F5-D337-2C3DD553A810}"/>
              </a:ext>
            </a:extLst>
          </p:cNvPr>
          <p:cNvGrpSpPr/>
          <p:nvPr/>
        </p:nvGrpSpPr>
        <p:grpSpPr>
          <a:xfrm>
            <a:off x="3920304" y="2164097"/>
            <a:ext cx="2330925" cy="2374327"/>
            <a:chOff x="3871073" y="1990883"/>
            <a:chExt cx="2330925" cy="2374327"/>
          </a:xfrm>
        </p:grpSpPr>
        <p:sp>
          <p:nvSpPr>
            <p:cNvPr id="137" name="Up Arrow 136">
              <a:extLst>
                <a:ext uri="{FF2B5EF4-FFF2-40B4-BE49-F238E27FC236}">
                  <a16:creationId xmlns:a16="http://schemas.microsoft.com/office/drawing/2014/main" id="{B2E73EE6-F415-4AEF-CE99-384293212391}"/>
                </a:ext>
              </a:extLst>
            </p:cNvPr>
            <p:cNvSpPr/>
            <p:nvPr/>
          </p:nvSpPr>
          <p:spPr>
            <a:xfrm>
              <a:off x="5988705" y="1990883"/>
              <a:ext cx="213293" cy="2374327"/>
            </a:xfrm>
            <a:prstGeom prst="upArrow">
              <a:avLst>
                <a:gd name="adj1" fmla="val 40473"/>
                <a:gd name="adj2" fmla="val 126215"/>
              </a:avLst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8" name="Graphic 137" descr="Surprised face with solid fill with solid fill">
              <a:extLst>
                <a:ext uri="{FF2B5EF4-FFF2-40B4-BE49-F238E27FC236}">
                  <a16:creationId xmlns:a16="http://schemas.microsoft.com/office/drawing/2014/main" id="{5D85E1FF-F182-44DD-AA41-02458BEA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71073" y="3678468"/>
              <a:ext cx="659349" cy="659349"/>
            </a:xfrm>
            <a:prstGeom prst="rect">
              <a:avLst/>
            </a:prstGeom>
          </p:spPr>
        </p:pic>
        <p:sp>
          <p:nvSpPr>
            <p:cNvPr id="139" name="Rounded Rectangular Callout 10">
              <a:extLst>
                <a:ext uri="{FF2B5EF4-FFF2-40B4-BE49-F238E27FC236}">
                  <a16:creationId xmlns:a16="http://schemas.microsoft.com/office/drawing/2014/main" id="{1895B9B3-345B-686C-72C1-7134FCC2106D}"/>
                </a:ext>
              </a:extLst>
            </p:cNvPr>
            <p:cNvSpPr/>
            <p:nvPr/>
          </p:nvSpPr>
          <p:spPr>
            <a:xfrm>
              <a:off x="4508658" y="3768807"/>
              <a:ext cx="1464710" cy="471919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solidFill>
              <a:srgbClr val="C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100s Gbps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F525FFC-2D88-BBFF-59B2-B9B0756E9450}"/>
              </a:ext>
            </a:extLst>
          </p:cNvPr>
          <p:cNvGrpSpPr/>
          <p:nvPr/>
        </p:nvGrpSpPr>
        <p:grpSpPr>
          <a:xfrm>
            <a:off x="9112056" y="3846326"/>
            <a:ext cx="3571642" cy="640080"/>
            <a:chOff x="8249394" y="4310254"/>
            <a:chExt cx="3571642" cy="640080"/>
          </a:xfrm>
        </p:grpSpPr>
        <p:pic>
          <p:nvPicPr>
            <p:cNvPr id="141" name="Graphic 140" descr="Thumbs Down with solid fill">
              <a:extLst>
                <a:ext uri="{FF2B5EF4-FFF2-40B4-BE49-F238E27FC236}">
                  <a16:creationId xmlns:a16="http://schemas.microsoft.com/office/drawing/2014/main" id="{EB255F07-095B-7955-9FF3-A261B6B8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49394" y="4310254"/>
              <a:ext cx="640080" cy="6400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9A5C080-80D0-43A9-3755-632C19F8A161}"/>
                </a:ext>
              </a:extLst>
            </p:cNvPr>
            <p:cNvSpPr txBox="1"/>
            <p:nvPr/>
          </p:nvSpPr>
          <p:spPr>
            <a:xfrm>
              <a:off x="8867975" y="4396275"/>
              <a:ext cx="295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1246">
                <a:defRPr/>
              </a:pPr>
              <a:r>
                <a:rPr lang="en-US" sz="2400" dirty="0">
                  <a:solidFill>
                    <a:srgbClr val="003963"/>
                  </a:solidFill>
                  <a:cs typeface="Calibri" panose="020F0502020204030204" pitchFamily="34" charset="0"/>
                </a:rPr>
                <a:t>Inefficient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36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103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5" grpId="0"/>
      <p:bldP spid="106" grpId="0"/>
      <p:bldP spid="106" grpId="1"/>
      <p:bldP spid="120" grpId="0"/>
      <p:bldP spid="122" grpId="0" animBg="1"/>
      <p:bldP spid="1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 Of QEC Discussion: Overview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2C643A-D291-96B2-57FA-149BFC5B104B}"/>
              </a:ext>
            </a:extLst>
          </p:cNvPr>
          <p:cNvSpPr txBox="1"/>
          <p:nvPr/>
        </p:nvSpPr>
        <p:spPr>
          <a:xfrm>
            <a:off x="82062" y="1280692"/>
            <a:ext cx="1202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Surface codes and decoding surface codes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91CE6-77CB-1346-AFB1-09D7963480BD}"/>
              </a:ext>
            </a:extLst>
          </p:cNvPr>
          <p:cNvSpPr txBox="1"/>
          <p:nvPr/>
        </p:nvSpPr>
        <p:spPr>
          <a:xfrm>
            <a:off x="82061" y="2068928"/>
            <a:ext cx="1202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Approximate decoding techniques for surface codes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64CAA-2A42-808C-32C5-2BEF95A12A31}"/>
              </a:ext>
            </a:extLst>
          </p:cNvPr>
          <p:cNvSpPr txBox="1"/>
          <p:nvPr/>
        </p:nvSpPr>
        <p:spPr>
          <a:xfrm>
            <a:off x="82060" y="2952724"/>
            <a:ext cx="1202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Bandwidth challenges in QEC [both control and decoding]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7B4F1-F9D3-0D41-F287-B74739B33FB7}"/>
              </a:ext>
            </a:extLst>
          </p:cNvPr>
          <p:cNvSpPr txBox="1"/>
          <p:nvPr/>
        </p:nvSpPr>
        <p:spPr>
          <a:xfrm>
            <a:off x="82060" y="3836520"/>
            <a:ext cx="1202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QEC demonstrations and focus on eliminating certain types of errors [leakage]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13FEE7-BBF0-061E-25F3-CE08430BA77F}"/>
              </a:ext>
            </a:extLst>
          </p:cNvPr>
          <p:cNvSpPr txBox="1"/>
          <p:nvPr/>
        </p:nvSpPr>
        <p:spPr>
          <a:xfrm>
            <a:off x="82060" y="4720316"/>
            <a:ext cx="1202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Mapping surface codes to non-grid lattices [Grid surface code on IBM’s heavy-hex lattice]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F9048B-02BC-4B34-EE9F-42E8D70188F5}"/>
              </a:ext>
            </a:extLst>
          </p:cNvPr>
          <p:cNvSpPr txBox="1"/>
          <p:nvPr/>
        </p:nvSpPr>
        <p:spPr>
          <a:xfrm>
            <a:off x="82060" y="5604112"/>
            <a:ext cx="1202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QLDPC codes [Guest lecture by Nicolas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Delfosse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 from Microsoft]</a:t>
            </a:r>
          </a:p>
        </p:txBody>
      </p:sp>
    </p:spTree>
    <p:extLst>
      <p:ext uri="{BB962C8B-B14F-4D97-AF65-F5344CB8AC3E}">
        <p14:creationId xmlns:p14="http://schemas.microsoft.com/office/powerpoint/2010/main" val="163373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Applications To Devices Gap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Most practical quantum applications require error-rates far below device error-rates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305F1D-6EBA-910A-2B0A-19CE95D0806E}"/>
              </a:ext>
            </a:extLst>
          </p:cNvPr>
          <p:cNvSpPr/>
          <p:nvPr/>
        </p:nvSpPr>
        <p:spPr>
          <a:xfrm>
            <a:off x="8590338" y="2480944"/>
            <a:ext cx="914400" cy="914400"/>
          </a:xfrm>
          <a:prstGeom prst="ellipse">
            <a:avLst/>
          </a:prstGeom>
          <a:solidFill>
            <a:srgbClr val="A7C5EB"/>
          </a:solidFill>
          <a:ln w="38100" cap="flat" cmpd="sng" algn="ctr">
            <a:solidFill>
              <a:srgbClr val="343A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3A4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8" name="Picture 2" descr="Atom - Free shapes icons">
            <a:extLst>
              <a:ext uri="{FF2B5EF4-FFF2-40B4-BE49-F238E27FC236}">
                <a16:creationId xmlns:a16="http://schemas.microsoft.com/office/drawing/2014/main" id="{5E30FC8F-1A33-D7BA-AB79-18D2C91F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36058" y="2543070"/>
            <a:ext cx="822960" cy="7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1B67577-FE4E-5224-F8CA-FD869AE24448}"/>
              </a:ext>
            </a:extLst>
          </p:cNvPr>
          <p:cNvSpPr/>
          <p:nvPr/>
        </p:nvSpPr>
        <p:spPr>
          <a:xfrm>
            <a:off x="9715745" y="2486818"/>
            <a:ext cx="914400" cy="914400"/>
          </a:xfrm>
          <a:prstGeom prst="ellipse">
            <a:avLst/>
          </a:prstGeom>
          <a:solidFill>
            <a:srgbClr val="A7C5EB"/>
          </a:solidFill>
          <a:ln w="38100" cap="flat" cmpd="sng" algn="ctr">
            <a:solidFill>
              <a:srgbClr val="343A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3A4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" name="Picture 6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3FACD629-ABED-A819-B478-FAD34B4F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27" y="2555977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CE7E33-5CF6-9919-E4E7-89D8F77079DE}"/>
              </a:ext>
            </a:extLst>
          </p:cNvPr>
          <p:cNvCxnSpPr>
            <a:cxnSpLocks/>
          </p:cNvCxnSpPr>
          <p:nvPr/>
        </p:nvCxnSpPr>
        <p:spPr>
          <a:xfrm>
            <a:off x="1108308" y="4272076"/>
            <a:ext cx="9975384" cy="0"/>
          </a:xfrm>
          <a:prstGeom prst="straightConnector1">
            <a:avLst/>
          </a:prstGeom>
          <a:noFill/>
          <a:ln w="76200" cap="flat" cmpd="sng" algn="ctr">
            <a:solidFill>
              <a:srgbClr val="343A4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A92A8E-E7CE-5932-5D78-B71E9410AB28}"/>
              </a:ext>
            </a:extLst>
          </p:cNvPr>
          <p:cNvSpPr txBox="1"/>
          <p:nvPr/>
        </p:nvSpPr>
        <p:spPr>
          <a:xfrm>
            <a:off x="1730041" y="437229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E65521-B667-EB70-62B1-847E1F5C186B}"/>
              </a:ext>
            </a:extLst>
          </p:cNvPr>
          <p:cNvSpPr txBox="1"/>
          <p:nvPr/>
        </p:nvSpPr>
        <p:spPr>
          <a:xfrm>
            <a:off x="4202516" y="439640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E4A05B-FB67-989B-01B8-B2DBD4579DE8}"/>
              </a:ext>
            </a:extLst>
          </p:cNvPr>
          <p:cNvSpPr txBox="1"/>
          <p:nvPr/>
        </p:nvSpPr>
        <p:spPr>
          <a:xfrm>
            <a:off x="6489465" y="438772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203X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7D0CD2-8C78-A88D-ECFB-10A9BE7E3226}"/>
              </a:ext>
            </a:extLst>
          </p:cNvPr>
          <p:cNvSpPr txBox="1"/>
          <p:nvPr/>
        </p:nvSpPr>
        <p:spPr>
          <a:xfrm>
            <a:off x="1331148" y="3599664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~400 qubits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= 0.5%</a:t>
            </a:r>
          </a:p>
        </p:txBody>
      </p:sp>
      <p:pic>
        <p:nvPicPr>
          <p:cNvPr id="46" name="Picture 2" descr="The Real Deal On IBM's Latest Quantum Computing Announcement">
            <a:extLst>
              <a:ext uri="{FF2B5EF4-FFF2-40B4-BE49-F238E27FC236}">
                <a16:creationId xmlns:a16="http://schemas.microsoft.com/office/drawing/2014/main" id="{E4483DF7-4D4F-9656-F38A-967899B1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8" y="2465558"/>
            <a:ext cx="2061584" cy="11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81AC5CD-2C4E-9D45-6C0C-A6FBB18A9354}"/>
              </a:ext>
            </a:extLst>
          </p:cNvPr>
          <p:cNvSpPr txBox="1"/>
          <p:nvPr/>
        </p:nvSpPr>
        <p:spPr>
          <a:xfrm>
            <a:off x="3726425" y="3593557"/>
            <a:ext cx="1707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~4000 qubits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= 0.1%</a:t>
            </a:r>
          </a:p>
        </p:txBody>
      </p:sp>
      <p:pic>
        <p:nvPicPr>
          <p:cNvPr id="48" name="Picture 4" descr="Rendering of IBM Quantum’s 100,000-qubit quantum-centric supercomputer, expected to be deployed by 2033.">
            <a:extLst>
              <a:ext uri="{FF2B5EF4-FFF2-40B4-BE49-F238E27FC236}">
                <a16:creationId xmlns:a16="http://schemas.microsoft.com/office/drawing/2014/main" id="{FDEE6D5B-1F3E-3FE6-FC3E-E04F043D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68" y="2408538"/>
            <a:ext cx="2177552" cy="12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32F95EC-15D5-A29E-BEAB-04245A45690A}"/>
              </a:ext>
            </a:extLst>
          </p:cNvPr>
          <p:cNvSpPr txBox="1"/>
          <p:nvPr/>
        </p:nvSpPr>
        <p:spPr>
          <a:xfrm>
            <a:off x="6014176" y="3625029"/>
            <a:ext cx="171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~100K qubits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= 0.01%</a:t>
            </a:r>
          </a:p>
        </p:txBody>
      </p:sp>
      <p:pic>
        <p:nvPicPr>
          <p:cNvPr id="50" name="Picture 6" descr="An IBM Quantum Computer Will Soon Pass the 1,000-Qubit Mark - IEEE Spectrum">
            <a:extLst>
              <a:ext uri="{FF2B5EF4-FFF2-40B4-BE49-F238E27FC236}">
                <a16:creationId xmlns:a16="http://schemas.microsoft.com/office/drawing/2014/main" id="{07C74206-1C61-9234-DDB5-A370FB8A5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1" t="8440" r="3861" b="50306"/>
          <a:stretch/>
        </p:blipFill>
        <p:spPr bwMode="auto">
          <a:xfrm>
            <a:off x="3895767" y="2324486"/>
            <a:ext cx="1538177" cy="128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44722F-D0E6-761E-96E6-461FC75D6B5A}"/>
              </a:ext>
            </a:extLst>
          </p:cNvPr>
          <p:cNvSpPr txBox="1"/>
          <p:nvPr/>
        </p:nvSpPr>
        <p:spPr>
          <a:xfrm>
            <a:off x="9203632" y="439242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Goal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98D6D9-C0DF-57E1-D318-F1F2ECD5F983}"/>
              </a:ext>
            </a:extLst>
          </p:cNvPr>
          <p:cNvSpPr txBox="1"/>
          <p:nvPr/>
        </p:nvSpPr>
        <p:spPr>
          <a:xfrm>
            <a:off x="8321912" y="3596525"/>
            <a:ext cx="2515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Applications-at-scale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 &lt; 10</a:t>
            </a:r>
            <a:r>
              <a: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343A4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-15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343A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49BADD-296A-1BF5-1831-6823F8092AA7}"/>
              </a:ext>
            </a:extLst>
          </p:cNvPr>
          <p:cNvCxnSpPr>
            <a:cxnSpLocks/>
            <a:stCxn id="44" idx="3"/>
            <a:endCxn id="51" idx="1"/>
          </p:cNvCxnSpPr>
          <p:nvPr/>
        </p:nvCxnSpPr>
        <p:spPr>
          <a:xfrm>
            <a:off x="7256022" y="4572388"/>
            <a:ext cx="1947610" cy="4707"/>
          </a:xfrm>
          <a:prstGeom prst="straightConnector1">
            <a:avLst/>
          </a:prstGeom>
          <a:noFill/>
          <a:ln w="38100" cap="flat" cmpd="sng" algn="ctr">
            <a:solidFill>
              <a:srgbClr val="EF255B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DDE8F4C-E21E-E366-20C2-C884066AF24F}"/>
              </a:ext>
            </a:extLst>
          </p:cNvPr>
          <p:cNvSpPr txBox="1"/>
          <p:nvPr/>
        </p:nvSpPr>
        <p:spPr>
          <a:xfrm>
            <a:off x="6302055" y="4739889"/>
            <a:ext cx="3855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F255B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Significant gap in error rates!</a:t>
            </a:r>
          </a:p>
        </p:txBody>
      </p:sp>
    </p:spTree>
    <p:extLst>
      <p:ext uri="{BB962C8B-B14F-4D97-AF65-F5344CB8AC3E}">
        <p14:creationId xmlns:p14="http://schemas.microsoft.com/office/powerpoint/2010/main" val="334953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9" grpId="0" animBg="1"/>
      <p:bldP spid="42" grpId="0"/>
      <p:bldP spid="43" grpId="0"/>
      <p:bldP spid="44" grpId="0"/>
      <p:bldP spid="45" grpId="0"/>
      <p:bldP spid="47" grpId="0"/>
      <p:bldP spid="49" grpId="0"/>
      <p:bldP spid="51" grpId="0"/>
      <p:bldP spid="52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Triple Modular Redundancy (TMR)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>
              <a:defRPr/>
            </a:pPr>
            <a:r>
              <a:rPr lang="en-US" dirty="0"/>
              <a:t>What happens if double-bit failures happen?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284A7-75BA-A4A3-CC64-57EB17ABB740}"/>
              </a:ext>
            </a:extLst>
          </p:cNvPr>
          <p:cNvSpPr txBox="1"/>
          <p:nvPr/>
        </p:nvSpPr>
        <p:spPr>
          <a:xfrm>
            <a:off x="376831" y="3036486"/>
            <a:ext cx="188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Classical bit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5E8D45-23DE-3726-F3A5-29CD987BB0E1}"/>
              </a:ext>
            </a:extLst>
          </p:cNvPr>
          <p:cNvSpPr txBox="1"/>
          <p:nvPr/>
        </p:nvSpPr>
        <p:spPr>
          <a:xfrm>
            <a:off x="-1" y="987060"/>
            <a:ext cx="1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Replicate 3 times: 0 as 000, 1 as 111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7F676E-6C3D-DDA8-E186-2B382C0E359A}"/>
              </a:ext>
            </a:extLst>
          </p:cNvPr>
          <p:cNvSpPr/>
          <p:nvPr/>
        </p:nvSpPr>
        <p:spPr>
          <a:xfrm>
            <a:off x="4012164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4E3777-E6C4-ACF1-0B3F-C61A3C02060E}"/>
              </a:ext>
            </a:extLst>
          </p:cNvPr>
          <p:cNvSpPr/>
          <p:nvPr/>
        </p:nvSpPr>
        <p:spPr>
          <a:xfrm>
            <a:off x="5648130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37F99D-2398-BE99-478B-AD169E149391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EDBC8B-3612-8763-0015-40714653D7AD}"/>
              </a:ext>
            </a:extLst>
          </p:cNvPr>
          <p:cNvGrpSpPr/>
          <p:nvPr/>
        </p:nvGrpSpPr>
        <p:grpSpPr>
          <a:xfrm>
            <a:off x="10139256" y="3036486"/>
            <a:ext cx="1700701" cy="624631"/>
            <a:chOff x="454379" y="5569455"/>
            <a:chExt cx="1700701" cy="624631"/>
          </a:xfrm>
        </p:grpSpPr>
        <p:pic>
          <p:nvPicPr>
            <p:cNvPr id="30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F386285F-106D-D2BB-4C05-CD2DDD9EF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2D27B3-EA4B-6497-A7F7-B88DCC760C88}"/>
                </a:ext>
              </a:extLst>
            </p:cNvPr>
            <p:cNvSpPr txBox="1"/>
            <p:nvPr/>
          </p:nvSpPr>
          <p:spPr>
            <a:xfrm>
              <a:off x="752016" y="5620160"/>
              <a:ext cx="1403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Copy</a:t>
              </a:r>
            </a:p>
          </p:txBody>
        </p:sp>
      </p:grpSp>
      <p:sp>
        <p:nvSpPr>
          <p:cNvPr id="32" name="Rounded Rectangular Callout 10">
            <a:extLst>
              <a:ext uri="{FF2B5EF4-FFF2-40B4-BE49-F238E27FC236}">
                <a16:creationId xmlns:a16="http://schemas.microsoft.com/office/drawing/2014/main" id="{E33D2E24-32A3-B33B-4234-898048A6C099}"/>
              </a:ext>
            </a:extLst>
          </p:cNvPr>
          <p:cNvSpPr/>
          <p:nvPr/>
        </p:nvSpPr>
        <p:spPr>
          <a:xfrm>
            <a:off x="4011721" y="1673950"/>
            <a:ext cx="4167671" cy="52322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Triple Modular Redundancy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2BB576-C5E1-2158-5354-E4719EBFEFDA}"/>
              </a:ext>
            </a:extLst>
          </p:cNvPr>
          <p:cNvSpPr/>
          <p:nvPr/>
        </p:nvSpPr>
        <p:spPr>
          <a:xfrm>
            <a:off x="4012164" y="4231970"/>
            <a:ext cx="4167671" cy="951722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Majority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5BA86F-BD3C-4086-5FBA-43514FE38BE3}"/>
              </a:ext>
            </a:extLst>
          </p:cNvPr>
          <p:cNvGrpSpPr/>
          <p:nvPr/>
        </p:nvGrpSpPr>
        <p:grpSpPr>
          <a:xfrm>
            <a:off x="10139256" y="4397701"/>
            <a:ext cx="2090503" cy="624631"/>
            <a:chOff x="454379" y="5569455"/>
            <a:chExt cx="2090503" cy="624631"/>
          </a:xfrm>
        </p:grpSpPr>
        <p:pic>
          <p:nvPicPr>
            <p:cNvPr id="35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4BDB0C85-3C1F-FEA1-CDC3-D43FBB908F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97352-8C87-B470-FA91-C9CC9F520895}"/>
                </a:ext>
              </a:extLst>
            </p:cNvPr>
            <p:cNvSpPr txBox="1"/>
            <p:nvPr/>
          </p:nvSpPr>
          <p:spPr>
            <a:xfrm>
              <a:off x="752016" y="5620160"/>
              <a:ext cx="1792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Measure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F41725-3A11-138A-FDFB-82168CFC6000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4460034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B16A4F-0D2A-A5A7-B2F3-F05ECC3779DC}"/>
              </a:ext>
            </a:extLst>
          </p:cNvPr>
          <p:cNvCxnSpPr>
            <a:cxnSpLocks/>
            <a:stCxn id="27" idx="4"/>
            <a:endCxn id="33" idx="0"/>
          </p:cNvCxnSpPr>
          <p:nvPr/>
        </p:nvCxnSpPr>
        <p:spPr>
          <a:xfrm>
            <a:off x="6096000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917216-B487-B61A-F69A-3B6E61289136}"/>
              </a:ext>
            </a:extLst>
          </p:cNvPr>
          <p:cNvCxnSpPr>
            <a:cxnSpLocks/>
          </p:cNvCxnSpPr>
          <p:nvPr/>
        </p:nvCxnSpPr>
        <p:spPr>
          <a:xfrm>
            <a:off x="7731966" y="3778347"/>
            <a:ext cx="2" cy="485998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58" name="Lightning Bolt 57">
            <a:extLst>
              <a:ext uri="{FF2B5EF4-FFF2-40B4-BE49-F238E27FC236}">
                <a16:creationId xmlns:a16="http://schemas.microsoft.com/office/drawing/2014/main" id="{45DBF1FB-35EC-210D-B4B4-2D1F9EDB8247}"/>
              </a:ext>
            </a:extLst>
          </p:cNvPr>
          <p:cNvSpPr/>
          <p:nvPr/>
        </p:nvSpPr>
        <p:spPr bwMode="auto">
          <a:xfrm rot="4436091">
            <a:off x="7631375" y="2287744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B455326-CFB0-56EB-DCFE-4E7C3691AA2E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71E38E-85AB-72ED-3676-7827ED771400}"/>
              </a:ext>
            </a:extLst>
          </p:cNvPr>
          <p:cNvSpPr txBox="1"/>
          <p:nvPr/>
        </p:nvSpPr>
        <p:spPr>
          <a:xfrm>
            <a:off x="4211485" y="5413732"/>
            <a:ext cx="376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Tolerate single-bit errors</a:t>
            </a:r>
          </a:p>
        </p:txBody>
      </p:sp>
    </p:spTree>
    <p:extLst>
      <p:ext uri="{BB962C8B-B14F-4D97-AF65-F5344CB8AC3E}">
        <p14:creationId xmlns:p14="http://schemas.microsoft.com/office/powerpoint/2010/main" val="84950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6" grpId="0" animBg="1"/>
      <p:bldP spid="27" grpId="0" animBg="1"/>
      <p:bldP spid="28" grpId="0" animBg="1"/>
      <p:bldP spid="32" grpId="0" animBg="1"/>
      <p:bldP spid="33" grpId="0" animBg="1"/>
      <p:bldP spid="58" grpId="0" animBg="1"/>
      <p:bldP spid="59" grpId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Triple Modular Redundancy (TMR)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lvl="0" defTabSz="457200">
              <a:defRPr/>
            </a:pPr>
            <a:r>
              <a:rPr lang="en-US" dirty="0"/>
              <a:t>TMR can only tolerate single-bit errors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13C913-A804-E71B-7BFC-4C79ADB7F868}"/>
              </a:ext>
            </a:extLst>
          </p:cNvPr>
          <p:cNvSpPr txBox="1"/>
          <p:nvPr/>
        </p:nvSpPr>
        <p:spPr>
          <a:xfrm>
            <a:off x="-1" y="987060"/>
            <a:ext cx="1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Replicate 3 times: 0 as 000, 1 as 111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357429-83EE-744C-BA78-ACB7232CBF2F}"/>
              </a:ext>
            </a:extLst>
          </p:cNvPr>
          <p:cNvSpPr/>
          <p:nvPr/>
        </p:nvSpPr>
        <p:spPr>
          <a:xfrm>
            <a:off x="4012164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4504269-706F-ADA1-FA3A-0DA2E4E0F903}"/>
              </a:ext>
            </a:extLst>
          </p:cNvPr>
          <p:cNvSpPr/>
          <p:nvPr/>
        </p:nvSpPr>
        <p:spPr>
          <a:xfrm>
            <a:off x="5648130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4E0FAB-F6A5-39F6-241B-B882A10CD60F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B07367-C102-6672-DF02-835462681BAF}"/>
              </a:ext>
            </a:extLst>
          </p:cNvPr>
          <p:cNvGrpSpPr/>
          <p:nvPr/>
        </p:nvGrpSpPr>
        <p:grpSpPr>
          <a:xfrm>
            <a:off x="10139256" y="3036486"/>
            <a:ext cx="1700701" cy="624631"/>
            <a:chOff x="454379" y="5569455"/>
            <a:chExt cx="1700701" cy="624631"/>
          </a:xfrm>
        </p:grpSpPr>
        <p:pic>
          <p:nvPicPr>
            <p:cNvPr id="46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2478A505-AF03-AA95-7056-87DD4DA94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DFBED3-7E79-CC90-DC37-D897DDC7F22E}"/>
                </a:ext>
              </a:extLst>
            </p:cNvPr>
            <p:cNvSpPr txBox="1"/>
            <p:nvPr/>
          </p:nvSpPr>
          <p:spPr>
            <a:xfrm>
              <a:off x="752016" y="5620160"/>
              <a:ext cx="1403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Copy</a:t>
              </a:r>
            </a:p>
          </p:txBody>
        </p:sp>
      </p:grpSp>
      <p:sp>
        <p:nvSpPr>
          <p:cNvPr id="48" name="Rounded Rectangular Callout 10">
            <a:extLst>
              <a:ext uri="{FF2B5EF4-FFF2-40B4-BE49-F238E27FC236}">
                <a16:creationId xmlns:a16="http://schemas.microsoft.com/office/drawing/2014/main" id="{5FD1B1E8-6D6B-4E4C-B62E-2494404C38DE}"/>
              </a:ext>
            </a:extLst>
          </p:cNvPr>
          <p:cNvSpPr/>
          <p:nvPr/>
        </p:nvSpPr>
        <p:spPr>
          <a:xfrm>
            <a:off x="4011721" y="1673950"/>
            <a:ext cx="4167671" cy="52322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Triple Modular Redundancy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C201CE-D20D-BF8C-1577-B3F2F5734AFB}"/>
              </a:ext>
            </a:extLst>
          </p:cNvPr>
          <p:cNvSpPr/>
          <p:nvPr/>
        </p:nvSpPr>
        <p:spPr>
          <a:xfrm>
            <a:off x="4012164" y="4231970"/>
            <a:ext cx="4167671" cy="951722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Majority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49F6A2-046D-76CA-85A7-9FF74D2541B4}"/>
              </a:ext>
            </a:extLst>
          </p:cNvPr>
          <p:cNvGrpSpPr/>
          <p:nvPr/>
        </p:nvGrpSpPr>
        <p:grpSpPr>
          <a:xfrm>
            <a:off x="10139256" y="4397701"/>
            <a:ext cx="2090503" cy="624631"/>
            <a:chOff x="454379" y="5569455"/>
            <a:chExt cx="2090503" cy="624631"/>
          </a:xfrm>
        </p:grpSpPr>
        <p:pic>
          <p:nvPicPr>
            <p:cNvPr id="51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E420E60D-8D03-DBEF-22C5-EC5CFA724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D27474-D46D-A20A-F1CA-18CB7A1A63A3}"/>
                </a:ext>
              </a:extLst>
            </p:cNvPr>
            <p:cNvSpPr txBox="1"/>
            <p:nvPr/>
          </p:nvSpPr>
          <p:spPr>
            <a:xfrm>
              <a:off x="752016" y="5620160"/>
              <a:ext cx="1792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Measure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A9E48C-4D36-C7D8-5AA7-06B3219C71F4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4460034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1F6AA4-8A00-117E-43DE-9A14F77B47D3}"/>
              </a:ext>
            </a:extLst>
          </p:cNvPr>
          <p:cNvCxnSpPr>
            <a:cxnSpLocks/>
            <a:stCxn id="43" idx="4"/>
            <a:endCxn id="49" idx="0"/>
          </p:cNvCxnSpPr>
          <p:nvPr/>
        </p:nvCxnSpPr>
        <p:spPr>
          <a:xfrm>
            <a:off x="6096000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94A7C-16A2-6349-51B7-63DC3C4C1BA6}"/>
              </a:ext>
            </a:extLst>
          </p:cNvPr>
          <p:cNvCxnSpPr>
            <a:cxnSpLocks/>
          </p:cNvCxnSpPr>
          <p:nvPr/>
        </p:nvCxnSpPr>
        <p:spPr>
          <a:xfrm>
            <a:off x="7731966" y="3778347"/>
            <a:ext cx="2" cy="485998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2DC0A2B3-B69B-D15C-64AD-40444C95D306}"/>
              </a:ext>
            </a:extLst>
          </p:cNvPr>
          <p:cNvSpPr/>
          <p:nvPr/>
        </p:nvSpPr>
        <p:spPr bwMode="auto">
          <a:xfrm rot="4436091">
            <a:off x="7631375" y="2287744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61EA3A-0D89-4D06-F2F3-B755E88377E8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4C4D4B-564F-9A06-3D59-B4AC88BB0A24}"/>
              </a:ext>
            </a:extLst>
          </p:cNvPr>
          <p:cNvSpPr txBox="1"/>
          <p:nvPr/>
        </p:nvSpPr>
        <p:spPr>
          <a:xfrm>
            <a:off x="4211485" y="5413732"/>
            <a:ext cx="376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Tolerate single-bit errors</a:t>
            </a:r>
          </a:p>
        </p:txBody>
      </p: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D0528BC2-D8D9-13D2-EDB6-17B3E48C0595}"/>
              </a:ext>
            </a:extLst>
          </p:cNvPr>
          <p:cNvSpPr/>
          <p:nvPr/>
        </p:nvSpPr>
        <p:spPr bwMode="auto">
          <a:xfrm rot="4436091">
            <a:off x="4359442" y="2287743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A6F634-F421-E06C-5104-BAF74BAE5406}"/>
              </a:ext>
            </a:extLst>
          </p:cNvPr>
          <p:cNvSpPr/>
          <p:nvPr/>
        </p:nvSpPr>
        <p:spPr>
          <a:xfrm>
            <a:off x="4012163" y="2867936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0</a:t>
            </a:r>
          </a:p>
        </p:txBody>
      </p:sp>
      <p:pic>
        <p:nvPicPr>
          <p:cNvPr id="67" name="Picture 66" descr="❌ Cross Mark Emoji — Meaning In Texting, Copy &amp;amp; Paste 📚">
            <a:extLst>
              <a:ext uri="{FF2B5EF4-FFF2-40B4-BE49-F238E27FC236}">
                <a16:creationId xmlns:a16="http://schemas.microsoft.com/office/drawing/2014/main" id="{0C2A72DE-E3C2-36C9-FBC1-5074F412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21" y="545322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E1F26E0-CC75-DC98-2823-EB0D4D8AE1FF}"/>
              </a:ext>
            </a:extLst>
          </p:cNvPr>
          <p:cNvSpPr txBox="1"/>
          <p:nvPr/>
        </p:nvSpPr>
        <p:spPr>
          <a:xfrm>
            <a:off x="4211485" y="5420210"/>
            <a:ext cx="506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Cannot tolerate double-bit errors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D7CCD2-5C07-F80A-5072-F5EF99DB6205}"/>
              </a:ext>
            </a:extLst>
          </p:cNvPr>
          <p:cNvSpPr txBox="1"/>
          <p:nvPr/>
        </p:nvSpPr>
        <p:spPr>
          <a:xfrm>
            <a:off x="376831" y="3036486"/>
            <a:ext cx="188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Classical bit</a:t>
            </a:r>
          </a:p>
        </p:txBody>
      </p:sp>
    </p:spTree>
    <p:extLst>
      <p:ext uri="{BB962C8B-B14F-4D97-AF65-F5344CB8AC3E}">
        <p14:creationId xmlns:p14="http://schemas.microsoft.com/office/powerpoint/2010/main" val="376086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4" grpId="0"/>
      <p:bldP spid="65" grpId="0" animBg="1"/>
      <p:bldP spid="66" grpId="0" animBg="1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Errors Represented As Code-Words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Correctable/uncorrectable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errors fall into groups of valid/Invalid code-words in Hamming space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EFCF3A3-F00B-25EC-962A-50E47658C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72" y="1267151"/>
            <a:ext cx="3994133" cy="4114800"/>
          </a:xfrm>
          <a:prstGeom prst="rect">
            <a:avLst/>
          </a:prstGeom>
          <a:effectLst>
            <a:outerShdw blurRad="355600" dist="228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0E1CB04-3138-9E22-94EF-BFCD05836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04" y="1304099"/>
            <a:ext cx="3994133" cy="4114800"/>
          </a:xfrm>
          <a:prstGeom prst="rect">
            <a:avLst/>
          </a:prstGeom>
          <a:effectLst>
            <a:outerShdw blurRad="355600" dist="228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21A78-AA65-9386-6BFF-2E130B3B48C9}"/>
              </a:ext>
            </a:extLst>
          </p:cNvPr>
          <p:cNvSpPr txBox="1"/>
          <p:nvPr/>
        </p:nvSpPr>
        <p:spPr>
          <a:xfrm>
            <a:off x="1907954" y="5594936"/>
            <a:ext cx="2600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1246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Single-bit Errors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600E4-0445-065F-13F2-E26CBF4397FA}"/>
              </a:ext>
            </a:extLst>
          </p:cNvPr>
          <p:cNvSpPr txBox="1"/>
          <p:nvPr/>
        </p:nvSpPr>
        <p:spPr>
          <a:xfrm>
            <a:off x="7263940" y="5594936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1246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Double-bit Errors</a:t>
            </a:r>
          </a:p>
        </p:txBody>
      </p:sp>
    </p:spTree>
    <p:extLst>
      <p:ext uri="{BB962C8B-B14F-4D97-AF65-F5344CB8AC3E}">
        <p14:creationId xmlns:p14="http://schemas.microsoft.com/office/powerpoint/2010/main" val="115624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Increased Redundancy For Greater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Fault-Tolerance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defTabSz="457200">
              <a:defRPr/>
            </a:pPr>
            <a:r>
              <a:rPr lang="en-US" dirty="0"/>
              <a:t>TMR can correct a single bit failure, 5MR can correct two bit failures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7DE4E0-0DE3-DB36-0E8E-2B41BB8A260B}"/>
              </a:ext>
            </a:extLst>
          </p:cNvPr>
          <p:cNvSpPr/>
          <p:nvPr/>
        </p:nvSpPr>
        <p:spPr>
          <a:xfrm>
            <a:off x="4012164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F2F3DBB-707F-D3F8-CCB9-756891BF993B}"/>
              </a:ext>
            </a:extLst>
          </p:cNvPr>
          <p:cNvSpPr/>
          <p:nvPr/>
        </p:nvSpPr>
        <p:spPr>
          <a:xfrm>
            <a:off x="5648130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F8778A-87B5-3536-37FD-F4E96328E54F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18FE1D3-01A6-FCB9-1CE1-687960963651}"/>
              </a:ext>
            </a:extLst>
          </p:cNvPr>
          <p:cNvGrpSpPr/>
          <p:nvPr/>
        </p:nvGrpSpPr>
        <p:grpSpPr>
          <a:xfrm>
            <a:off x="10135364" y="3001087"/>
            <a:ext cx="1700701" cy="624631"/>
            <a:chOff x="454379" y="5569455"/>
            <a:chExt cx="1700701" cy="624631"/>
          </a:xfrm>
        </p:grpSpPr>
        <p:pic>
          <p:nvPicPr>
            <p:cNvPr id="67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74FD721B-A20E-5A32-9CC8-1EDF13BC1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91B465-D1CA-D705-0B24-C4101598C07A}"/>
                </a:ext>
              </a:extLst>
            </p:cNvPr>
            <p:cNvSpPr txBox="1"/>
            <p:nvPr/>
          </p:nvSpPr>
          <p:spPr>
            <a:xfrm>
              <a:off x="752016" y="5620160"/>
              <a:ext cx="1403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Copy</a:t>
              </a:r>
            </a:p>
          </p:txBody>
        </p:sp>
      </p:grpSp>
      <p:sp>
        <p:nvSpPr>
          <p:cNvPr id="69" name="Rounded Rectangular Callout 10">
            <a:extLst>
              <a:ext uri="{FF2B5EF4-FFF2-40B4-BE49-F238E27FC236}">
                <a16:creationId xmlns:a16="http://schemas.microsoft.com/office/drawing/2014/main" id="{C9470A98-F1CA-E50E-460D-E189B596248C}"/>
              </a:ext>
            </a:extLst>
          </p:cNvPr>
          <p:cNvSpPr/>
          <p:nvPr/>
        </p:nvSpPr>
        <p:spPr>
          <a:xfrm>
            <a:off x="4011721" y="1673950"/>
            <a:ext cx="4167671" cy="52322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Triple Modular Redundancy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4C7B88-65C1-6D7D-785C-288BE0152EF1}"/>
              </a:ext>
            </a:extLst>
          </p:cNvPr>
          <p:cNvSpPr/>
          <p:nvPr/>
        </p:nvSpPr>
        <p:spPr>
          <a:xfrm>
            <a:off x="2298442" y="4248747"/>
            <a:ext cx="7595115" cy="951722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Majority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055B80-8F5A-9D12-ABE4-2E8EBD60D3B6}"/>
              </a:ext>
            </a:extLst>
          </p:cNvPr>
          <p:cNvGrpSpPr/>
          <p:nvPr/>
        </p:nvGrpSpPr>
        <p:grpSpPr>
          <a:xfrm>
            <a:off x="10135364" y="4384235"/>
            <a:ext cx="2090503" cy="624631"/>
            <a:chOff x="454379" y="5569455"/>
            <a:chExt cx="2090503" cy="624631"/>
          </a:xfrm>
        </p:grpSpPr>
        <p:pic>
          <p:nvPicPr>
            <p:cNvPr id="72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89572E63-FC8D-126E-BA98-67D130D08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1FFB2C-72C6-0EB2-C4B2-F1A3028D9E67}"/>
                </a:ext>
              </a:extLst>
            </p:cNvPr>
            <p:cNvSpPr txBox="1"/>
            <p:nvPr/>
          </p:nvSpPr>
          <p:spPr>
            <a:xfrm>
              <a:off x="752016" y="5620160"/>
              <a:ext cx="1792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Measure</a:t>
              </a:r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2EFF09-4026-7391-0F2F-11C668BC30C7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4460034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2F3A9D-0D00-283B-5AD4-17CDAF226DFA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6096000" y="3745014"/>
            <a:ext cx="0" cy="51933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B57D84-994C-D37A-8CDE-FBA59C8E37B0}"/>
              </a:ext>
            </a:extLst>
          </p:cNvPr>
          <p:cNvCxnSpPr>
            <a:cxnSpLocks/>
          </p:cNvCxnSpPr>
          <p:nvPr/>
        </p:nvCxnSpPr>
        <p:spPr>
          <a:xfrm>
            <a:off x="7731966" y="3778347"/>
            <a:ext cx="2" cy="485998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77" name="Lightning Bolt 76">
            <a:extLst>
              <a:ext uri="{FF2B5EF4-FFF2-40B4-BE49-F238E27FC236}">
                <a16:creationId xmlns:a16="http://schemas.microsoft.com/office/drawing/2014/main" id="{B73C6C24-0ABA-9BC0-0AC5-CBD7CE1C78B8}"/>
              </a:ext>
            </a:extLst>
          </p:cNvPr>
          <p:cNvSpPr/>
          <p:nvPr/>
        </p:nvSpPr>
        <p:spPr bwMode="auto">
          <a:xfrm rot="4436091">
            <a:off x="7631375" y="2287744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AA1F1F4-296E-0D5B-39E5-A4BC86555A9E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F7B2BE-F3BC-0223-9BA4-70DFF02FC499}"/>
              </a:ext>
            </a:extLst>
          </p:cNvPr>
          <p:cNvSpPr txBox="1"/>
          <p:nvPr/>
        </p:nvSpPr>
        <p:spPr>
          <a:xfrm>
            <a:off x="4211485" y="5413732"/>
            <a:ext cx="376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Tolerate single-bit errors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D18056F-5EE9-EE37-12BC-242877BD262B}"/>
              </a:ext>
            </a:extLst>
          </p:cNvPr>
          <p:cNvSpPr/>
          <p:nvPr/>
        </p:nvSpPr>
        <p:spPr>
          <a:xfrm>
            <a:off x="2298442" y="286440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91AC66-529D-764C-3F08-32E180BD4856}"/>
              </a:ext>
            </a:extLst>
          </p:cNvPr>
          <p:cNvSpPr/>
          <p:nvPr/>
        </p:nvSpPr>
        <p:spPr>
          <a:xfrm>
            <a:off x="8920062" y="2883706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318270-215F-86B2-8780-736817536367}"/>
              </a:ext>
            </a:extLst>
          </p:cNvPr>
          <p:cNvCxnSpPr>
            <a:cxnSpLocks/>
          </p:cNvCxnSpPr>
          <p:nvPr/>
        </p:nvCxnSpPr>
        <p:spPr>
          <a:xfrm>
            <a:off x="2743200" y="3745014"/>
            <a:ext cx="0" cy="51933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F2E4E65-C49F-E857-BB44-10582BDED37E}"/>
              </a:ext>
            </a:extLst>
          </p:cNvPr>
          <p:cNvCxnSpPr>
            <a:cxnSpLocks/>
          </p:cNvCxnSpPr>
          <p:nvPr/>
        </p:nvCxnSpPr>
        <p:spPr>
          <a:xfrm>
            <a:off x="9350998" y="3744747"/>
            <a:ext cx="0" cy="51933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8C1300A-A0C4-2035-B970-7D3CB34D9B94}"/>
              </a:ext>
            </a:extLst>
          </p:cNvPr>
          <p:cNvSpPr txBox="1"/>
          <p:nvPr/>
        </p:nvSpPr>
        <p:spPr>
          <a:xfrm>
            <a:off x="-1" y="986950"/>
            <a:ext cx="1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Replicate 5 times: 0 as 00000, 1 as 11111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5E12BD4-311B-ACE7-D937-6386983F6B13}"/>
              </a:ext>
            </a:extLst>
          </p:cNvPr>
          <p:cNvSpPr/>
          <p:nvPr/>
        </p:nvSpPr>
        <p:spPr>
          <a:xfrm>
            <a:off x="4012164" y="4231970"/>
            <a:ext cx="4167671" cy="951722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Majority</a:t>
            </a:r>
          </a:p>
        </p:txBody>
      </p:sp>
      <p:sp>
        <p:nvSpPr>
          <p:cNvPr id="86" name="Rounded Rectangular Callout 10">
            <a:extLst>
              <a:ext uri="{FF2B5EF4-FFF2-40B4-BE49-F238E27FC236}">
                <a16:creationId xmlns:a16="http://schemas.microsoft.com/office/drawing/2014/main" id="{756CD80A-2ECB-F8D8-6366-05B6A319C14A}"/>
              </a:ext>
            </a:extLst>
          </p:cNvPr>
          <p:cNvSpPr/>
          <p:nvPr/>
        </p:nvSpPr>
        <p:spPr>
          <a:xfrm>
            <a:off x="4011720" y="1673840"/>
            <a:ext cx="4167671" cy="52322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5MR</a:t>
            </a:r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BF58377E-2905-0BF1-AEF6-AFAE5D221BDB}"/>
              </a:ext>
            </a:extLst>
          </p:cNvPr>
          <p:cNvSpPr/>
          <p:nvPr/>
        </p:nvSpPr>
        <p:spPr bwMode="auto">
          <a:xfrm rot="4436091">
            <a:off x="4430553" y="2285816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430DA9-5F9C-4BA0-1E87-26211365F347}"/>
              </a:ext>
            </a:extLst>
          </p:cNvPr>
          <p:cNvSpPr txBox="1"/>
          <p:nvPr/>
        </p:nvSpPr>
        <p:spPr>
          <a:xfrm>
            <a:off x="4211485" y="5413732"/>
            <a:ext cx="423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Tolerate double-bit errors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8CFFC7-8A35-0FF2-D028-F3E4AA087D29}"/>
              </a:ext>
            </a:extLst>
          </p:cNvPr>
          <p:cNvSpPr txBox="1"/>
          <p:nvPr/>
        </p:nvSpPr>
        <p:spPr>
          <a:xfrm>
            <a:off x="376832" y="3036937"/>
            <a:ext cx="188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Classical bit</a:t>
            </a:r>
          </a:p>
        </p:txBody>
      </p:sp>
    </p:spTree>
    <p:extLst>
      <p:ext uri="{BB962C8B-B14F-4D97-AF65-F5344CB8AC3E}">
        <p14:creationId xmlns:p14="http://schemas.microsoft.com/office/powerpoint/2010/main" val="39423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0" grpId="0" animBg="1"/>
      <p:bldP spid="79" grpId="0"/>
      <p:bldP spid="80" grpId="0" animBg="1"/>
      <p:bldP spid="81" grpId="0" animBg="1"/>
      <p:bldP spid="84" grpId="0"/>
      <p:bldP spid="85" grpId="0" animBg="1"/>
      <p:bldP spid="86" grpId="0" animBg="1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Distance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does this look for 5MR?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78F904-20F1-6B60-E17E-AE46859AB71A}"/>
              </a:ext>
            </a:extLst>
          </p:cNvPr>
          <p:cNvSpPr/>
          <p:nvPr/>
        </p:nvSpPr>
        <p:spPr>
          <a:xfrm>
            <a:off x="1979022" y="2810204"/>
            <a:ext cx="457200" cy="4572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B9C38-D5BE-C241-1675-02EE3E252951}"/>
              </a:ext>
            </a:extLst>
          </p:cNvPr>
          <p:cNvSpPr txBox="1"/>
          <p:nvPr/>
        </p:nvSpPr>
        <p:spPr>
          <a:xfrm>
            <a:off x="1714903" y="3381652"/>
            <a:ext cx="98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000</a:t>
            </a:r>
          </a:p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HD-0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38BF2-C1C5-07F0-0747-3D50896CD82E}"/>
              </a:ext>
            </a:extLst>
          </p:cNvPr>
          <p:cNvSpPr/>
          <p:nvPr/>
        </p:nvSpPr>
        <p:spPr>
          <a:xfrm>
            <a:off x="4636193" y="2814869"/>
            <a:ext cx="457200" cy="457200"/>
          </a:xfrm>
          <a:prstGeom prst="ellipse">
            <a:avLst/>
          </a:prstGeom>
          <a:solidFill>
            <a:srgbClr val="EF255B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C0B7EC-4A2B-73FB-8A1F-FA77BC6AEE44}"/>
              </a:ext>
            </a:extLst>
          </p:cNvPr>
          <p:cNvSpPr/>
          <p:nvPr/>
        </p:nvSpPr>
        <p:spPr>
          <a:xfrm>
            <a:off x="4636193" y="2161630"/>
            <a:ext cx="457200" cy="457200"/>
          </a:xfrm>
          <a:prstGeom prst="ellipse">
            <a:avLst/>
          </a:prstGeom>
          <a:solidFill>
            <a:srgbClr val="EF255B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929C0C-6BFD-321C-03C3-319E573E4FE2}"/>
              </a:ext>
            </a:extLst>
          </p:cNvPr>
          <p:cNvSpPr/>
          <p:nvPr/>
        </p:nvSpPr>
        <p:spPr>
          <a:xfrm>
            <a:off x="4636193" y="3468108"/>
            <a:ext cx="457200" cy="457200"/>
          </a:xfrm>
          <a:prstGeom prst="ellipse">
            <a:avLst/>
          </a:prstGeom>
          <a:solidFill>
            <a:srgbClr val="EF255B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6D9E99-B640-67FA-A90B-4F3DDD977C23}"/>
              </a:ext>
            </a:extLst>
          </p:cNvPr>
          <p:cNvSpPr txBox="1"/>
          <p:nvPr/>
        </p:nvSpPr>
        <p:spPr>
          <a:xfrm>
            <a:off x="3782566" y="4121347"/>
            <a:ext cx="2164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001,010,100</a:t>
            </a:r>
          </a:p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HD-1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9FD98-776D-4B60-FC9D-9336E702B4C9}"/>
              </a:ext>
            </a:extLst>
          </p:cNvPr>
          <p:cNvSpPr/>
          <p:nvPr/>
        </p:nvSpPr>
        <p:spPr>
          <a:xfrm>
            <a:off x="7029245" y="2814869"/>
            <a:ext cx="457200" cy="457200"/>
          </a:xfrm>
          <a:prstGeom prst="ellipse">
            <a:avLst/>
          </a:prstGeom>
          <a:solidFill>
            <a:srgbClr val="EF255B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E726B1-4E66-8F74-D26B-5EAB13D4EE49}"/>
              </a:ext>
            </a:extLst>
          </p:cNvPr>
          <p:cNvSpPr/>
          <p:nvPr/>
        </p:nvSpPr>
        <p:spPr>
          <a:xfrm>
            <a:off x="7029245" y="2161630"/>
            <a:ext cx="457200" cy="457200"/>
          </a:xfrm>
          <a:prstGeom prst="ellipse">
            <a:avLst/>
          </a:prstGeom>
          <a:solidFill>
            <a:srgbClr val="EF255B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481171-76F5-C187-7AE6-FA0E754301D0}"/>
              </a:ext>
            </a:extLst>
          </p:cNvPr>
          <p:cNvSpPr/>
          <p:nvPr/>
        </p:nvSpPr>
        <p:spPr>
          <a:xfrm>
            <a:off x="7029245" y="3468108"/>
            <a:ext cx="457200" cy="457200"/>
          </a:xfrm>
          <a:prstGeom prst="ellipse">
            <a:avLst/>
          </a:prstGeom>
          <a:solidFill>
            <a:srgbClr val="EF255B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11171D-1EDC-54D0-922B-B911C0DAB2B4}"/>
              </a:ext>
            </a:extLst>
          </p:cNvPr>
          <p:cNvSpPr txBox="1"/>
          <p:nvPr/>
        </p:nvSpPr>
        <p:spPr>
          <a:xfrm>
            <a:off x="6175618" y="4121347"/>
            <a:ext cx="2164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011,110,101</a:t>
            </a:r>
          </a:p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HD-2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35C34C-CA1C-1036-70E4-52DA474D1647}"/>
              </a:ext>
            </a:extLst>
          </p:cNvPr>
          <p:cNvSpPr/>
          <p:nvPr/>
        </p:nvSpPr>
        <p:spPr>
          <a:xfrm>
            <a:off x="9686415" y="2809336"/>
            <a:ext cx="457200" cy="4572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38F7A-162B-C58E-12AE-315787AF78C0}"/>
              </a:ext>
            </a:extLst>
          </p:cNvPr>
          <p:cNvSpPr txBox="1"/>
          <p:nvPr/>
        </p:nvSpPr>
        <p:spPr>
          <a:xfrm>
            <a:off x="9422297" y="3381652"/>
            <a:ext cx="98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111</a:t>
            </a:r>
          </a:p>
          <a:p>
            <a:pPr algn="ctr"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HD-3</a:t>
            </a:r>
          </a:p>
        </p:txBody>
      </p:sp>
      <p:sp>
        <p:nvSpPr>
          <p:cNvPr id="35" name="Curved Right Arrow 34">
            <a:extLst>
              <a:ext uri="{FF2B5EF4-FFF2-40B4-BE49-F238E27FC236}">
                <a16:creationId xmlns:a16="http://schemas.microsoft.com/office/drawing/2014/main" id="{CE68C2FA-746F-78B4-865E-77942021289B}"/>
              </a:ext>
            </a:extLst>
          </p:cNvPr>
          <p:cNvSpPr/>
          <p:nvPr/>
        </p:nvSpPr>
        <p:spPr>
          <a:xfrm rot="16200000">
            <a:off x="3302506" y="3911244"/>
            <a:ext cx="731522" cy="3059944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228B22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urved Right Arrow 35">
            <a:extLst>
              <a:ext uri="{FF2B5EF4-FFF2-40B4-BE49-F238E27FC236}">
                <a16:creationId xmlns:a16="http://schemas.microsoft.com/office/drawing/2014/main" id="{F817AB33-114A-CD03-4119-A3C5DA3CEF9F}"/>
              </a:ext>
            </a:extLst>
          </p:cNvPr>
          <p:cNvSpPr/>
          <p:nvPr/>
        </p:nvSpPr>
        <p:spPr>
          <a:xfrm rot="16200000">
            <a:off x="4379763" y="2829655"/>
            <a:ext cx="954108" cy="5437042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Curved Right Arrow 36">
            <a:extLst>
              <a:ext uri="{FF2B5EF4-FFF2-40B4-BE49-F238E27FC236}">
                <a16:creationId xmlns:a16="http://schemas.microsoft.com/office/drawing/2014/main" id="{2DFB887A-C8FF-9D38-B43E-26CA6E0AA58E}"/>
              </a:ext>
            </a:extLst>
          </p:cNvPr>
          <p:cNvSpPr/>
          <p:nvPr/>
        </p:nvSpPr>
        <p:spPr>
          <a:xfrm rot="16200000">
            <a:off x="5663904" y="1575280"/>
            <a:ext cx="954106" cy="8005322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Curved Right Arrow 37">
            <a:extLst>
              <a:ext uri="{FF2B5EF4-FFF2-40B4-BE49-F238E27FC236}">
                <a16:creationId xmlns:a16="http://schemas.microsoft.com/office/drawing/2014/main" id="{D9CD2589-34B7-AB51-4F62-59929FEF5762}"/>
              </a:ext>
            </a:extLst>
          </p:cNvPr>
          <p:cNvSpPr/>
          <p:nvPr/>
        </p:nvSpPr>
        <p:spPr>
          <a:xfrm rot="5400000">
            <a:off x="7922794" y="77401"/>
            <a:ext cx="954105" cy="3059944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228B22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Curved Right Arrow 38">
            <a:extLst>
              <a:ext uri="{FF2B5EF4-FFF2-40B4-BE49-F238E27FC236}">
                <a16:creationId xmlns:a16="http://schemas.microsoft.com/office/drawing/2014/main" id="{A07FF4DA-C81C-99CD-EF3E-95DA579562B9}"/>
              </a:ext>
            </a:extLst>
          </p:cNvPr>
          <p:cNvSpPr/>
          <p:nvPr/>
        </p:nvSpPr>
        <p:spPr>
          <a:xfrm rot="5400000">
            <a:off x="6805953" y="-1019358"/>
            <a:ext cx="954105" cy="5293626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0CFD2AE5-F448-B714-ED82-7A5AA0BDB89C}"/>
              </a:ext>
            </a:extLst>
          </p:cNvPr>
          <p:cNvSpPr/>
          <p:nvPr/>
        </p:nvSpPr>
        <p:spPr>
          <a:xfrm rot="5400000">
            <a:off x="5450105" y="-2354402"/>
            <a:ext cx="954105" cy="8005324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3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Distance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lvl="0" defTabSz="457200">
              <a:defRPr/>
            </a:pPr>
            <a:r>
              <a:rPr lang="en-US" dirty="0"/>
              <a:t>A code of distance d corrects up to (d-1)/2 errors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9B5B68-8732-D8D1-D1FD-06CAD13C016F}"/>
              </a:ext>
            </a:extLst>
          </p:cNvPr>
          <p:cNvSpPr/>
          <p:nvPr/>
        </p:nvSpPr>
        <p:spPr>
          <a:xfrm>
            <a:off x="1920814" y="2857652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4B48C-5924-8898-A962-DE180CEAC017}"/>
              </a:ext>
            </a:extLst>
          </p:cNvPr>
          <p:cNvSpPr txBox="1"/>
          <p:nvPr/>
        </p:nvSpPr>
        <p:spPr>
          <a:xfrm>
            <a:off x="1489896" y="3443341"/>
            <a:ext cx="131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00000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HD-0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641C20-3A34-3CE6-36E2-A786B64FA8E7}"/>
              </a:ext>
            </a:extLst>
          </p:cNvPr>
          <p:cNvSpPr/>
          <p:nvPr/>
        </p:nvSpPr>
        <p:spPr>
          <a:xfrm>
            <a:off x="3662557" y="2811863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3BFCF6-34D6-ACC0-E966-B667D8F60F1C}"/>
              </a:ext>
            </a:extLst>
          </p:cNvPr>
          <p:cNvSpPr/>
          <p:nvPr/>
        </p:nvSpPr>
        <p:spPr>
          <a:xfrm>
            <a:off x="3662557" y="2158624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2E9CC3-85A5-8628-E1FC-75F7FC77112A}"/>
              </a:ext>
            </a:extLst>
          </p:cNvPr>
          <p:cNvSpPr/>
          <p:nvPr/>
        </p:nvSpPr>
        <p:spPr>
          <a:xfrm>
            <a:off x="3662557" y="3465102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F62FB-BC69-C30F-A396-F367E78B2E9E}"/>
              </a:ext>
            </a:extLst>
          </p:cNvPr>
          <p:cNvSpPr txBox="1"/>
          <p:nvPr/>
        </p:nvSpPr>
        <p:spPr>
          <a:xfrm>
            <a:off x="2808930" y="4118341"/>
            <a:ext cx="2164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00001…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HD-1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6F8E75-91CA-9308-A6A8-0CDA0A212223}"/>
              </a:ext>
            </a:extLst>
          </p:cNvPr>
          <p:cNvSpPr/>
          <p:nvPr/>
        </p:nvSpPr>
        <p:spPr>
          <a:xfrm>
            <a:off x="8291192" y="2824991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9EF7C9-DF9A-D080-2480-E95271303E7B}"/>
              </a:ext>
            </a:extLst>
          </p:cNvPr>
          <p:cNvSpPr/>
          <p:nvPr/>
        </p:nvSpPr>
        <p:spPr>
          <a:xfrm>
            <a:off x="8291192" y="2171752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F9C3FA-885B-277C-420E-22E6AC16C970}"/>
              </a:ext>
            </a:extLst>
          </p:cNvPr>
          <p:cNvSpPr/>
          <p:nvPr/>
        </p:nvSpPr>
        <p:spPr>
          <a:xfrm>
            <a:off x="8291192" y="3478230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E3BD-0817-F6FE-2CD2-BD251A4B2AB9}"/>
              </a:ext>
            </a:extLst>
          </p:cNvPr>
          <p:cNvSpPr txBox="1"/>
          <p:nvPr/>
        </p:nvSpPr>
        <p:spPr>
          <a:xfrm>
            <a:off x="7437565" y="4131469"/>
            <a:ext cx="2164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01111…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HD-4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5A286A-A18B-E302-CE42-B7483DFBCCB9}"/>
              </a:ext>
            </a:extLst>
          </p:cNvPr>
          <p:cNvSpPr/>
          <p:nvPr/>
        </p:nvSpPr>
        <p:spPr>
          <a:xfrm>
            <a:off x="9628207" y="2856784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21B64-3329-C519-82AA-0629D00BBFFD}"/>
              </a:ext>
            </a:extLst>
          </p:cNvPr>
          <p:cNvSpPr txBox="1"/>
          <p:nvPr/>
        </p:nvSpPr>
        <p:spPr>
          <a:xfrm>
            <a:off x="9364089" y="3429100"/>
            <a:ext cx="131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11111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HD-5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06E828CB-ED81-9F9B-B59B-13DBF381357A}"/>
              </a:ext>
            </a:extLst>
          </p:cNvPr>
          <p:cNvSpPr/>
          <p:nvPr/>
        </p:nvSpPr>
        <p:spPr>
          <a:xfrm rot="16200000">
            <a:off x="3517153" y="3685835"/>
            <a:ext cx="783159" cy="3657291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228B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F2441289-D82C-14FD-8BA1-C8696EA4623F}"/>
              </a:ext>
            </a:extLst>
          </p:cNvPr>
          <p:cNvSpPr/>
          <p:nvPr/>
        </p:nvSpPr>
        <p:spPr>
          <a:xfrm rot="16200000">
            <a:off x="4321554" y="2877103"/>
            <a:ext cx="954109" cy="5437042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25C770A7-8637-3359-0436-E428F2885416}"/>
              </a:ext>
            </a:extLst>
          </p:cNvPr>
          <p:cNvSpPr/>
          <p:nvPr/>
        </p:nvSpPr>
        <p:spPr>
          <a:xfrm rot="16200000">
            <a:off x="5606762" y="1621661"/>
            <a:ext cx="951973" cy="8005322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C218A967-86C6-43A9-321B-353A334483D6}"/>
              </a:ext>
            </a:extLst>
          </p:cNvPr>
          <p:cNvSpPr/>
          <p:nvPr/>
        </p:nvSpPr>
        <p:spPr>
          <a:xfrm rot="5400000">
            <a:off x="7864586" y="124849"/>
            <a:ext cx="954105" cy="3059944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228B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0A113D40-CD15-64F7-6970-73CA9852825F}"/>
              </a:ext>
            </a:extLst>
          </p:cNvPr>
          <p:cNvSpPr/>
          <p:nvPr/>
        </p:nvSpPr>
        <p:spPr>
          <a:xfrm rot="5400000">
            <a:off x="7098840" y="-620814"/>
            <a:ext cx="954105" cy="4591435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00F82093-B3CD-6785-CA35-D1952D94BF1C}"/>
              </a:ext>
            </a:extLst>
          </p:cNvPr>
          <p:cNvSpPr/>
          <p:nvPr/>
        </p:nvSpPr>
        <p:spPr>
          <a:xfrm rot="5400000">
            <a:off x="5391897" y="-2306954"/>
            <a:ext cx="954105" cy="8005324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1B18E-D22E-F136-D15A-9EEB2E4AFFC1}"/>
              </a:ext>
            </a:extLst>
          </p:cNvPr>
          <p:cNvSpPr/>
          <p:nvPr/>
        </p:nvSpPr>
        <p:spPr>
          <a:xfrm>
            <a:off x="5280176" y="2830320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E29403-87CE-E6E3-3ECD-0F80BCA08237}"/>
              </a:ext>
            </a:extLst>
          </p:cNvPr>
          <p:cNvSpPr/>
          <p:nvPr/>
        </p:nvSpPr>
        <p:spPr>
          <a:xfrm>
            <a:off x="5280176" y="2177081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B912DF-2FD1-42A2-AE42-01AAFCE50323}"/>
              </a:ext>
            </a:extLst>
          </p:cNvPr>
          <p:cNvSpPr/>
          <p:nvPr/>
        </p:nvSpPr>
        <p:spPr>
          <a:xfrm>
            <a:off x="5280176" y="3483559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B7FE63-544F-143A-2785-CB432FA0D85F}"/>
              </a:ext>
            </a:extLst>
          </p:cNvPr>
          <p:cNvSpPr txBox="1"/>
          <p:nvPr/>
        </p:nvSpPr>
        <p:spPr>
          <a:xfrm>
            <a:off x="4426549" y="4136798"/>
            <a:ext cx="2164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00011…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HD-2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5A2C01-7BEE-B636-673B-FA8FB6A35C42}"/>
              </a:ext>
            </a:extLst>
          </p:cNvPr>
          <p:cNvSpPr/>
          <p:nvPr/>
        </p:nvSpPr>
        <p:spPr>
          <a:xfrm>
            <a:off x="6870919" y="2830594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7E71D7-713C-605D-DBF8-0F6FBF8DFF23}"/>
              </a:ext>
            </a:extLst>
          </p:cNvPr>
          <p:cNvSpPr/>
          <p:nvPr/>
        </p:nvSpPr>
        <p:spPr>
          <a:xfrm>
            <a:off x="6870919" y="2177355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BF7BFE9-3294-4AAF-A274-B77915C4D863}"/>
              </a:ext>
            </a:extLst>
          </p:cNvPr>
          <p:cNvSpPr/>
          <p:nvPr/>
        </p:nvSpPr>
        <p:spPr>
          <a:xfrm>
            <a:off x="6870919" y="3483833"/>
            <a:ext cx="457200" cy="457200"/>
          </a:xfrm>
          <a:prstGeom prst="ellipse">
            <a:avLst/>
          </a:prstGeom>
          <a:solidFill>
            <a:srgbClr val="EF255B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1F376E-6CBD-68D2-05E3-6BA177B27856}"/>
              </a:ext>
            </a:extLst>
          </p:cNvPr>
          <p:cNvSpPr txBox="1"/>
          <p:nvPr/>
        </p:nvSpPr>
        <p:spPr>
          <a:xfrm>
            <a:off x="6017292" y="4137072"/>
            <a:ext cx="2164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00011…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HD-3</a:t>
            </a:r>
          </a:p>
        </p:txBody>
      </p:sp>
      <p:sp>
        <p:nvSpPr>
          <p:cNvPr id="49" name="Curved Right Arrow 48">
            <a:extLst>
              <a:ext uri="{FF2B5EF4-FFF2-40B4-BE49-F238E27FC236}">
                <a16:creationId xmlns:a16="http://schemas.microsoft.com/office/drawing/2014/main" id="{A1548E90-C4F1-3EB6-D3C3-BBEFB14C41A9}"/>
              </a:ext>
            </a:extLst>
          </p:cNvPr>
          <p:cNvSpPr/>
          <p:nvPr/>
        </p:nvSpPr>
        <p:spPr>
          <a:xfrm rot="5400000">
            <a:off x="8596946" y="875259"/>
            <a:ext cx="954105" cy="1565615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228B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Right Arrow 49">
            <a:extLst>
              <a:ext uri="{FF2B5EF4-FFF2-40B4-BE49-F238E27FC236}">
                <a16:creationId xmlns:a16="http://schemas.microsoft.com/office/drawing/2014/main" id="{A3A81A76-56D9-437C-221E-FD3995FDCB4C}"/>
              </a:ext>
            </a:extLst>
          </p:cNvPr>
          <p:cNvSpPr/>
          <p:nvPr/>
        </p:nvSpPr>
        <p:spPr>
          <a:xfrm rot="5400000">
            <a:off x="6287122" y="-1430211"/>
            <a:ext cx="954105" cy="6214868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Right Arrow 50">
            <a:extLst>
              <a:ext uri="{FF2B5EF4-FFF2-40B4-BE49-F238E27FC236}">
                <a16:creationId xmlns:a16="http://schemas.microsoft.com/office/drawing/2014/main" id="{BFF06535-27D4-4A9D-6385-72614574188E}"/>
              </a:ext>
            </a:extLst>
          </p:cNvPr>
          <p:cNvSpPr/>
          <p:nvPr/>
        </p:nvSpPr>
        <p:spPr>
          <a:xfrm rot="16200000">
            <a:off x="5028390" y="2172406"/>
            <a:ext cx="951972" cy="6848574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Right Arrow 51">
            <a:extLst>
              <a:ext uri="{FF2B5EF4-FFF2-40B4-BE49-F238E27FC236}">
                <a16:creationId xmlns:a16="http://schemas.microsoft.com/office/drawing/2014/main" id="{4C58B1F9-97CB-6CB6-3F3E-AE7519E3E2BB}"/>
              </a:ext>
            </a:extLst>
          </p:cNvPr>
          <p:cNvSpPr/>
          <p:nvPr/>
        </p:nvSpPr>
        <p:spPr>
          <a:xfrm rot="16200000">
            <a:off x="2765016" y="4458553"/>
            <a:ext cx="688257" cy="2021225"/>
          </a:xfrm>
          <a:prstGeom prst="curvedRightArrow">
            <a:avLst>
              <a:gd name="adj1" fmla="val 6008"/>
              <a:gd name="adj2" fmla="val 50000"/>
              <a:gd name="adj3" fmla="val 25000"/>
            </a:avLst>
          </a:prstGeom>
          <a:solidFill>
            <a:srgbClr val="228B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9" grpId="0"/>
      <p:bldP spid="11" grpId="0" animBg="1"/>
      <p:bldP spid="12" grpId="0" animBg="1"/>
      <p:bldP spid="13" grpId="0" animBg="1"/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Error Correction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4" y="615024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109124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</a:lstStyle>
          <a:p>
            <a:pPr lvl="0" defTabSz="457200">
              <a:defRPr/>
            </a:pPr>
            <a:r>
              <a:rPr lang="en-US" dirty="0"/>
              <a:t>QEC needs an approach different from classical techniques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6D513A-BDD8-0D6B-649E-32D1D049168C}"/>
              </a:ext>
            </a:extLst>
          </p:cNvPr>
          <p:cNvSpPr txBox="1"/>
          <p:nvPr/>
        </p:nvSpPr>
        <p:spPr>
          <a:xfrm>
            <a:off x="-1" y="987060"/>
            <a:ext cx="1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Quantum error correction is fundamentally different from classical methods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DA7A17-0E8F-922F-55BE-57D25908DDD2}"/>
              </a:ext>
            </a:extLst>
          </p:cNvPr>
          <p:cNvSpPr/>
          <p:nvPr/>
        </p:nvSpPr>
        <p:spPr>
          <a:xfrm>
            <a:off x="4012164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539CC61-5A32-4F99-8D2C-5B3EAA28AAF3}"/>
              </a:ext>
            </a:extLst>
          </p:cNvPr>
          <p:cNvSpPr/>
          <p:nvPr/>
        </p:nvSpPr>
        <p:spPr>
          <a:xfrm>
            <a:off x="5648130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615212A-2A5B-751A-E7B4-4093B246CF30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A354C1-ECA8-13C0-67EE-104EE1F9876D}"/>
              </a:ext>
            </a:extLst>
          </p:cNvPr>
          <p:cNvSpPr txBox="1"/>
          <p:nvPr/>
        </p:nvSpPr>
        <p:spPr>
          <a:xfrm>
            <a:off x="1383778" y="3044865"/>
            <a:ext cx="188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Classical bit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6F2713E-8F21-B971-BB8B-4369634C1211}"/>
              </a:ext>
            </a:extLst>
          </p:cNvPr>
          <p:cNvGrpSpPr/>
          <p:nvPr/>
        </p:nvGrpSpPr>
        <p:grpSpPr>
          <a:xfrm>
            <a:off x="8920062" y="3051796"/>
            <a:ext cx="1700701" cy="624631"/>
            <a:chOff x="454379" y="5569455"/>
            <a:chExt cx="1700701" cy="624631"/>
          </a:xfrm>
        </p:grpSpPr>
        <p:pic>
          <p:nvPicPr>
            <p:cNvPr id="69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5562EB4A-57EB-E9E9-A17C-DC80E35D3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66CF02-1705-C385-3B8A-84B8B58E667D}"/>
                </a:ext>
              </a:extLst>
            </p:cNvPr>
            <p:cNvSpPr txBox="1"/>
            <p:nvPr/>
          </p:nvSpPr>
          <p:spPr>
            <a:xfrm>
              <a:off x="752016" y="5620160"/>
              <a:ext cx="1403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Copy</a:t>
              </a:r>
            </a:p>
          </p:txBody>
        </p:sp>
      </p:grpSp>
      <p:sp>
        <p:nvSpPr>
          <p:cNvPr id="71" name="Rounded Rectangular Callout 10">
            <a:extLst>
              <a:ext uri="{FF2B5EF4-FFF2-40B4-BE49-F238E27FC236}">
                <a16:creationId xmlns:a16="http://schemas.microsoft.com/office/drawing/2014/main" id="{8E0FB667-84C7-0276-DDBC-5E31818CD24F}"/>
              </a:ext>
            </a:extLst>
          </p:cNvPr>
          <p:cNvSpPr/>
          <p:nvPr/>
        </p:nvSpPr>
        <p:spPr>
          <a:xfrm>
            <a:off x="4011721" y="1673950"/>
            <a:ext cx="4167671" cy="52322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Triple Modular Redundancy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1C82B8-A119-1F20-CC81-91238D7C4335}"/>
              </a:ext>
            </a:extLst>
          </p:cNvPr>
          <p:cNvSpPr/>
          <p:nvPr/>
        </p:nvSpPr>
        <p:spPr>
          <a:xfrm>
            <a:off x="4012164" y="4231970"/>
            <a:ext cx="4167671" cy="951722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Majority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521C8F1-8996-2438-C85D-CD5040C4DDBC}"/>
              </a:ext>
            </a:extLst>
          </p:cNvPr>
          <p:cNvGrpSpPr/>
          <p:nvPr/>
        </p:nvGrpSpPr>
        <p:grpSpPr>
          <a:xfrm>
            <a:off x="8920062" y="4397701"/>
            <a:ext cx="2090503" cy="624631"/>
            <a:chOff x="454379" y="5569455"/>
            <a:chExt cx="2090503" cy="624631"/>
          </a:xfrm>
        </p:grpSpPr>
        <p:pic>
          <p:nvPicPr>
            <p:cNvPr id="74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9E055A75-592A-703A-4230-816C4C01DF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454379" y="5569455"/>
              <a:ext cx="595275" cy="6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706350-632A-A256-ABBA-03F61E048304}"/>
                </a:ext>
              </a:extLst>
            </p:cNvPr>
            <p:cNvSpPr txBox="1"/>
            <p:nvPr/>
          </p:nvSpPr>
          <p:spPr>
            <a:xfrm>
              <a:off x="752016" y="5620160"/>
              <a:ext cx="1792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1246">
                <a:defRPr/>
              </a:pPr>
              <a:r>
                <a:rPr lang="en-US" sz="2800" dirty="0">
                  <a:solidFill>
                    <a:srgbClr val="0072C6">
                      <a:lumMod val="50000"/>
                    </a:srgbClr>
                  </a:solidFill>
                  <a:cs typeface="Calibri" panose="020F0502020204030204" pitchFamily="34" charset="0"/>
                </a:rPr>
                <a:t>Measure</a:t>
              </a: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29435C-45A6-8B75-8ED4-0D160894A543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4460034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E8401C5-A35E-64E1-9E29-0DE73CE43072}"/>
              </a:ext>
            </a:extLst>
          </p:cNvPr>
          <p:cNvCxnSpPr>
            <a:cxnSpLocks/>
            <a:stCxn id="65" idx="4"/>
            <a:endCxn id="72" idx="0"/>
          </p:cNvCxnSpPr>
          <p:nvPr/>
        </p:nvCxnSpPr>
        <p:spPr>
          <a:xfrm>
            <a:off x="6096000" y="3745014"/>
            <a:ext cx="0" cy="48695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4D9D14-C185-F2D2-F78A-571C4135E3C3}"/>
              </a:ext>
            </a:extLst>
          </p:cNvPr>
          <p:cNvCxnSpPr>
            <a:cxnSpLocks/>
          </p:cNvCxnSpPr>
          <p:nvPr/>
        </p:nvCxnSpPr>
        <p:spPr>
          <a:xfrm>
            <a:off x="7731966" y="3778347"/>
            <a:ext cx="2" cy="485998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7C30801-30A3-E580-C4D8-196E2BD485FB}"/>
              </a:ext>
            </a:extLst>
          </p:cNvPr>
          <p:cNvSpPr/>
          <p:nvPr/>
        </p:nvSpPr>
        <p:spPr bwMode="auto">
          <a:xfrm rot="4436091">
            <a:off x="7631375" y="2287744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4AD9157-B4F1-0AD9-56F8-9EC05F28AF58}"/>
              </a:ext>
            </a:extLst>
          </p:cNvPr>
          <p:cNvSpPr/>
          <p:nvPr/>
        </p:nvSpPr>
        <p:spPr>
          <a:xfrm>
            <a:off x="7284096" y="2867937"/>
            <a:ext cx="895739" cy="877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5A6082A-73B6-FCF7-FB8C-773C18E90FF1}"/>
              </a:ext>
            </a:extLst>
          </p:cNvPr>
          <p:cNvSpPr txBox="1"/>
          <p:nvPr/>
        </p:nvSpPr>
        <p:spPr>
          <a:xfrm>
            <a:off x="4211485" y="5413732"/>
            <a:ext cx="376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Tolerate single-bit errors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4CC324-AB3A-6A49-B302-BDF762CD98DA}"/>
              </a:ext>
            </a:extLst>
          </p:cNvPr>
          <p:cNvSpPr txBox="1"/>
          <p:nvPr/>
        </p:nvSpPr>
        <p:spPr>
          <a:xfrm>
            <a:off x="1217190" y="3042576"/>
            <a:ext cx="229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Quantum bit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6F58390-041B-F33A-7187-A819D62A4D02}"/>
              </a:ext>
            </a:extLst>
          </p:cNvPr>
          <p:cNvGrpSpPr/>
          <p:nvPr/>
        </p:nvGrpSpPr>
        <p:grpSpPr>
          <a:xfrm>
            <a:off x="8944726" y="3103325"/>
            <a:ext cx="1730823" cy="523220"/>
            <a:chOff x="3455522" y="5479390"/>
            <a:chExt cx="1730823" cy="52322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7354FF2-2D73-19A5-7683-504E51137A28}"/>
                </a:ext>
              </a:extLst>
            </p:cNvPr>
            <p:cNvSpPr txBox="1"/>
            <p:nvPr/>
          </p:nvSpPr>
          <p:spPr>
            <a:xfrm>
              <a:off x="3684122" y="5479390"/>
              <a:ext cx="150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  <a:cs typeface="Calibri" panose="020F0502020204030204" pitchFamily="34" charset="0"/>
                </a:rPr>
                <a:t>Copy</a:t>
              </a:r>
            </a:p>
          </p:txBody>
        </p:sp>
        <p:pic>
          <p:nvPicPr>
            <p:cNvPr id="85" name="Picture 10" descr="❌ Cross Mark Emoji — Meaning In Texting, Copy &amp;amp; Paste 📚">
              <a:extLst>
                <a:ext uri="{FF2B5EF4-FFF2-40B4-BE49-F238E27FC236}">
                  <a16:creationId xmlns:a16="http://schemas.microsoft.com/office/drawing/2014/main" id="{6A8F7602-4E2E-7855-3E9E-967D34ED9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522" y="554375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865AA75-BD8A-8801-31C6-1F9007D098AF}"/>
              </a:ext>
            </a:extLst>
          </p:cNvPr>
          <p:cNvGrpSpPr/>
          <p:nvPr/>
        </p:nvGrpSpPr>
        <p:grpSpPr>
          <a:xfrm>
            <a:off x="8917403" y="4448614"/>
            <a:ext cx="1959423" cy="523220"/>
            <a:chOff x="3455522" y="5478149"/>
            <a:chExt cx="1959423" cy="52322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61E671-B5B0-4CBB-EE1E-EA0FE025D31F}"/>
                </a:ext>
              </a:extLst>
            </p:cNvPr>
            <p:cNvSpPr txBox="1"/>
            <p:nvPr/>
          </p:nvSpPr>
          <p:spPr>
            <a:xfrm>
              <a:off x="3912722" y="5478149"/>
              <a:ext cx="150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  <a:cs typeface="Calibri" panose="020F0502020204030204" pitchFamily="34" charset="0"/>
                </a:rPr>
                <a:t>Measure</a:t>
              </a:r>
            </a:p>
          </p:txBody>
        </p:sp>
        <p:pic>
          <p:nvPicPr>
            <p:cNvPr id="88" name="Picture 10" descr="❌ Cross Mark Emoji — Meaning In Texting, Copy &amp;amp; Paste 📚">
              <a:extLst>
                <a:ext uri="{FF2B5EF4-FFF2-40B4-BE49-F238E27FC236}">
                  <a16:creationId xmlns:a16="http://schemas.microsoft.com/office/drawing/2014/main" id="{9583DEA5-272B-3E04-5C6D-41129566C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522" y="554375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9" name="Picture 10" descr="❌ Cross Mark Emoji — Meaning In Texting, Copy &amp;amp; Paste 📚">
            <a:extLst>
              <a:ext uri="{FF2B5EF4-FFF2-40B4-BE49-F238E27FC236}">
                <a16:creationId xmlns:a16="http://schemas.microsoft.com/office/drawing/2014/main" id="{0C568104-6EED-464C-A92B-9782E3D3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61" y="17069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❌ Cross Mark Emoji — Meaning In Texting, Copy &amp;amp; Paste 📚">
            <a:extLst>
              <a:ext uri="{FF2B5EF4-FFF2-40B4-BE49-F238E27FC236}">
                <a16:creationId xmlns:a16="http://schemas.microsoft.com/office/drawing/2014/main" id="{924DD610-EB67-B378-EF98-CD82F84A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61" y="544284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7" grpId="0"/>
      <p:bldP spid="82" grpId="0"/>
    </p:bldLst>
  </p:timing>
</p:sld>
</file>

<file path=ppt/theme/theme1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928</Words>
  <Application>Microsoft Macintosh PowerPoint</Application>
  <PresentationFormat>Widescreen</PresentationFormat>
  <Paragraphs>280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Meiryo</vt:lpstr>
      <vt:lpstr>Arial</vt:lpstr>
      <vt:lpstr>Arial Black</vt:lpstr>
      <vt:lpstr>Calibri</vt:lpstr>
      <vt:lpstr>Roboto</vt:lpstr>
      <vt:lpstr>Segoe UI</vt:lpstr>
      <vt:lpstr>Univers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Das, Poulami</dc:creator>
  <cp:lastModifiedBy>Das, Poulami</cp:lastModifiedBy>
  <cp:revision>32</cp:revision>
  <dcterms:created xsi:type="dcterms:W3CDTF">2023-09-02T16:10:40Z</dcterms:created>
  <dcterms:modified xsi:type="dcterms:W3CDTF">2023-09-03T15:53:30Z</dcterms:modified>
</cp:coreProperties>
</file>